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6" r:id="rId1"/>
  </p:sldMasterIdLst>
  <p:notesMasterIdLst>
    <p:notesMasterId r:id="rId51"/>
  </p:notesMasterIdLst>
  <p:sldIdLst>
    <p:sldId id="258" r:id="rId2"/>
    <p:sldId id="257" r:id="rId3"/>
    <p:sldId id="317" r:id="rId4"/>
    <p:sldId id="318" r:id="rId5"/>
    <p:sldId id="313" r:id="rId6"/>
    <p:sldId id="314" r:id="rId7"/>
    <p:sldId id="315" r:id="rId8"/>
    <p:sldId id="319" r:id="rId9"/>
    <p:sldId id="289" r:id="rId10"/>
    <p:sldId id="259" r:id="rId11"/>
    <p:sldId id="260" r:id="rId12"/>
    <p:sldId id="261" r:id="rId13"/>
    <p:sldId id="303" r:id="rId14"/>
    <p:sldId id="304" r:id="rId15"/>
    <p:sldId id="305" r:id="rId16"/>
    <p:sldId id="306" r:id="rId17"/>
    <p:sldId id="307" r:id="rId18"/>
    <p:sldId id="308" r:id="rId19"/>
    <p:sldId id="309" r:id="rId20"/>
    <p:sldId id="292" r:id="rId21"/>
    <p:sldId id="295" r:id="rId22"/>
    <p:sldId id="296" r:id="rId23"/>
    <p:sldId id="297" r:id="rId24"/>
    <p:sldId id="298" r:id="rId25"/>
    <p:sldId id="299" r:id="rId26"/>
    <p:sldId id="300" r:id="rId27"/>
    <p:sldId id="301" r:id="rId28"/>
    <p:sldId id="302" r:id="rId29"/>
    <p:sldId id="282" r:id="rId30"/>
    <p:sldId id="283" r:id="rId31"/>
    <p:sldId id="262" r:id="rId32"/>
    <p:sldId id="263" r:id="rId33"/>
    <p:sldId id="290" r:id="rId34"/>
    <p:sldId id="264" r:id="rId35"/>
    <p:sldId id="291" r:id="rId36"/>
    <p:sldId id="284" r:id="rId37"/>
    <p:sldId id="285" r:id="rId38"/>
    <p:sldId id="265" r:id="rId39"/>
    <p:sldId id="266" r:id="rId40"/>
    <p:sldId id="267" r:id="rId41"/>
    <p:sldId id="268" r:id="rId42"/>
    <p:sldId id="286" r:id="rId43"/>
    <p:sldId id="269" r:id="rId44"/>
    <p:sldId id="271" r:id="rId45"/>
    <p:sldId id="281" r:id="rId46"/>
    <p:sldId id="272" r:id="rId47"/>
    <p:sldId id="280" r:id="rId48"/>
    <p:sldId id="287" r:id="rId49"/>
    <p:sldId id="288"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5" d="100"/>
          <a:sy n="65" d="100"/>
        </p:scale>
        <p:origin x="162" y="5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F63256-D210-4DF7-9BDF-8384D2526AA5}" type="datetimeFigureOut">
              <a:rPr lang="en-US" smtClean="0"/>
              <a:t>5/6/2022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E229D5-B12B-4B70-9F28-4F5EC218A288}" type="slidenum">
              <a:rPr lang="en-US" smtClean="0"/>
              <a:t>‹#›</a:t>
            </a:fld>
            <a:endParaRPr lang="en-US"/>
          </a:p>
        </p:txBody>
      </p:sp>
    </p:spTree>
    <p:extLst>
      <p:ext uri="{BB962C8B-B14F-4D97-AF65-F5344CB8AC3E}">
        <p14:creationId xmlns:p14="http://schemas.microsoft.com/office/powerpoint/2010/main" val="468589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E229D5-B12B-4B70-9F28-4F5EC218A288}" type="slidenum">
              <a:rPr lang="en-US" smtClean="0"/>
              <a:t>8</a:t>
            </a:fld>
            <a:endParaRPr lang="en-US"/>
          </a:p>
        </p:txBody>
      </p:sp>
    </p:spTree>
    <p:extLst>
      <p:ext uri="{BB962C8B-B14F-4D97-AF65-F5344CB8AC3E}">
        <p14:creationId xmlns:p14="http://schemas.microsoft.com/office/powerpoint/2010/main" val="801258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E229D5-B12B-4B70-9F28-4F5EC218A288}" type="slidenum">
              <a:rPr lang="en-US" smtClean="0"/>
              <a:t>41</a:t>
            </a:fld>
            <a:endParaRPr lang="en-US"/>
          </a:p>
        </p:txBody>
      </p:sp>
    </p:spTree>
    <p:extLst>
      <p:ext uri="{BB962C8B-B14F-4D97-AF65-F5344CB8AC3E}">
        <p14:creationId xmlns:p14="http://schemas.microsoft.com/office/powerpoint/2010/main" val="253026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96743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780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317875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23642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86232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5562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81721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0342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5/6/2022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2749633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4777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5/6/2022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4176003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87377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214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8502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6574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28950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5/6/2022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534615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www.medicalsjournals.com/" TargetMode="External"/><Relationship Id="rId2" Type="http://schemas.openxmlformats.org/officeDocument/2006/relationships/hyperlink" Target="http://www.allsubjectjournal.com/"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865A-4986-4D5A-8DAD-8B2FD5F70CFF}"/>
              </a:ext>
            </a:extLst>
          </p:cNvPr>
          <p:cNvSpPr>
            <a:spLocks noGrp="1"/>
          </p:cNvSpPr>
          <p:nvPr>
            <p:ph type="title"/>
          </p:nvPr>
        </p:nvSpPr>
        <p:spPr>
          <a:xfrm>
            <a:off x="1200150" y="867832"/>
            <a:ext cx="10287000" cy="1303867"/>
          </a:xfrm>
          <a:ln/>
        </p:spPr>
        <p:style>
          <a:lnRef idx="1">
            <a:schemeClr val="accent3"/>
          </a:lnRef>
          <a:fillRef idx="2">
            <a:schemeClr val="accent3"/>
          </a:fillRef>
          <a:effectRef idx="1">
            <a:schemeClr val="accent3"/>
          </a:effectRef>
          <a:fontRef idx="minor">
            <a:schemeClr val="dk1"/>
          </a:fontRef>
        </p:style>
        <p:txBody>
          <a:bodyPr>
            <a:normAutofit/>
          </a:bodyPr>
          <a:lstStyle/>
          <a:p>
            <a:r>
              <a:rPr lang="en-US" b="1" u="sng" dirty="0">
                <a:solidFill>
                  <a:schemeClr val="accent4">
                    <a:lumMod val="75000"/>
                  </a:schemeClr>
                </a:solidFill>
                <a:latin typeface="Times New Roman" panose="02020603050405020304" pitchFamily="18" charset="0"/>
                <a:cs typeface="Times New Roman" panose="02020603050405020304" pitchFamily="18" charset="0"/>
              </a:rPr>
              <a:t>GOVERNMENT COLLEGE OF NURSING </a:t>
            </a:r>
            <a:br>
              <a:rPr lang="en-US" b="1" u="sng" dirty="0">
                <a:solidFill>
                  <a:schemeClr val="accent4">
                    <a:lumMod val="75000"/>
                  </a:schemeClr>
                </a:solidFill>
                <a:latin typeface="Times New Roman" panose="02020603050405020304" pitchFamily="18" charset="0"/>
                <a:cs typeface="Times New Roman" panose="02020603050405020304" pitchFamily="18" charset="0"/>
              </a:rPr>
            </a:br>
            <a:r>
              <a:rPr lang="en-US" b="1" u="sng" dirty="0">
                <a:solidFill>
                  <a:schemeClr val="accent4">
                    <a:lumMod val="75000"/>
                  </a:schemeClr>
                </a:solidFill>
                <a:latin typeface="Times New Roman" panose="02020603050405020304" pitchFamily="18" charset="0"/>
                <a:cs typeface="Times New Roman" panose="02020603050405020304" pitchFamily="18" charset="0"/>
              </a:rPr>
              <a:t>G.M.C BHOPAL </a:t>
            </a:r>
          </a:p>
        </p:txBody>
      </p:sp>
      <p:pic>
        <p:nvPicPr>
          <p:cNvPr id="4" name="Content Placeholder 3" descr="ami.jpg">
            <a:extLst>
              <a:ext uri="{FF2B5EF4-FFF2-40B4-BE49-F238E27FC236}">
                <a16:creationId xmlns:a16="http://schemas.microsoft.com/office/drawing/2014/main" id="{7E4AB37C-98FE-4FA6-8634-EBB4C1393223}"/>
              </a:ext>
            </a:extLst>
          </p:cNvPr>
          <p:cNvPicPr>
            <a:picLocks noGrp="1"/>
          </p:cNvPicPr>
          <p:nvPr>
            <p:ph idx="1"/>
          </p:nvPr>
        </p:nvPicPr>
        <p:blipFill>
          <a:blip r:embed="rId2" cstate="print"/>
          <a:stretch>
            <a:fillRect/>
          </a:stretch>
        </p:blipFill>
        <p:spPr>
          <a:xfrm>
            <a:off x="1457324" y="2300288"/>
            <a:ext cx="8986839" cy="3871912"/>
          </a:xfrm>
          <a:prstGeom prst="rect">
            <a:avLst/>
          </a:prstGeom>
        </p:spPr>
      </p:pic>
    </p:spTree>
    <p:extLst>
      <p:ext uri="{BB962C8B-B14F-4D97-AF65-F5344CB8AC3E}">
        <p14:creationId xmlns:p14="http://schemas.microsoft.com/office/powerpoint/2010/main" val="3064566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BA268-DB91-4EF0-A72C-D9764A88C3E7}"/>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a:bodyPr>
          <a:lstStyle/>
          <a:p>
            <a:r>
              <a:rPr lang="en-US" sz="4000" b="1" dirty="0">
                <a:solidFill>
                  <a:schemeClr val="accent4">
                    <a:lumMod val="75000"/>
                  </a:schemeClr>
                </a:solidFill>
                <a:latin typeface="Times New Roman" panose="02020603050405020304" pitchFamily="18" charset="0"/>
                <a:cs typeface="Times New Roman" panose="02020603050405020304" pitchFamily="18" charset="0"/>
              </a:rPr>
              <a:t>THEME OF THE SESSION </a:t>
            </a:r>
          </a:p>
        </p:txBody>
      </p:sp>
      <p:sp>
        <p:nvSpPr>
          <p:cNvPr id="3" name="Content Placeholder 2">
            <a:extLst>
              <a:ext uri="{FF2B5EF4-FFF2-40B4-BE49-F238E27FC236}">
                <a16:creationId xmlns:a16="http://schemas.microsoft.com/office/drawing/2014/main" id="{AD463C96-5808-43D7-AD62-64D35EB17CE0}"/>
              </a:ext>
            </a:extLst>
          </p:cNvPr>
          <p:cNvSpPr>
            <a:spLocks noGrp="1"/>
          </p:cNvSpPr>
          <p:nvPr>
            <p:ph idx="1"/>
          </p:nvPr>
        </p:nvSpPr>
        <p:spPr>
          <a:xfrm>
            <a:off x="677334" y="2160589"/>
            <a:ext cx="9523941" cy="3880773"/>
          </a:xfrm>
        </p:spPr>
        <p:style>
          <a:lnRef idx="1">
            <a:schemeClr val="accent3"/>
          </a:lnRef>
          <a:fillRef idx="2">
            <a:schemeClr val="accent3"/>
          </a:fillRef>
          <a:effectRef idx="1">
            <a:schemeClr val="accent3"/>
          </a:effectRef>
          <a:fontRef idx="minor">
            <a:schemeClr val="dk1"/>
          </a:fontRef>
        </p:style>
        <p:txBody>
          <a:bodyPr>
            <a:normAutofit/>
          </a:bodyPr>
          <a:lstStyle/>
          <a:p>
            <a:r>
              <a:rPr lang="en-US" sz="2000" b="1" dirty="0">
                <a:solidFill>
                  <a:schemeClr val="tx1"/>
                </a:solidFill>
                <a:latin typeface="Times New Roman" panose="02020603050405020304" pitchFamily="18" charset="0"/>
                <a:cs typeface="Times New Roman" panose="02020603050405020304" pitchFamily="18" charset="0"/>
              </a:rPr>
              <a:t>Health is determined by behaviour  in many  ways .’A healthy  life-style can be promoted  by various means ranging from educational and counselling  programmes  to provide  financial incentives  for a healthy life –style .Requiring  the elderly  to radically  change their diet and start exercising was perceived as disturbing to their peace and wellness .</a:t>
            </a:r>
          </a:p>
          <a:p>
            <a:r>
              <a:rPr lang="en-US" sz="2000" b="1" dirty="0">
                <a:solidFill>
                  <a:schemeClr val="tx1"/>
                </a:solidFill>
                <a:latin typeface="Times New Roman" panose="02020603050405020304" pitchFamily="18" charset="0"/>
                <a:cs typeface="Times New Roman" panose="02020603050405020304" pitchFamily="18" charset="0"/>
              </a:rPr>
              <a:t>Themes discussed between the older adults and professional  differ  according to the needs and wishes of the particular ,but often encompass diet ,alcohol ,smoking ,exercise ,sleep ,stress ,unintentional   loneliness and quality  of life based on assessment of needs ,strategies are discussed often locally available activities /services  that may  help overcome  unmet needs .Health care professional  and older adults that shapes  the participation  in health promotion service</a:t>
            </a:r>
            <a:r>
              <a:rPr lang="en-US" sz="2000" dirty="0">
                <a:solidFill>
                  <a:schemeClr val="tx1"/>
                </a:solidFill>
                <a:latin typeface="Times New Roman" panose="02020603050405020304" pitchFamily="18" charset="0"/>
                <a:cs typeface="Times New Roman" panose="02020603050405020304" pitchFamily="18" charset="0"/>
              </a:rPr>
              <a:t>s </a:t>
            </a:r>
            <a:r>
              <a:rPr lang="en-US" sz="20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7991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8A5F2-5BB9-4083-87F5-E55D0D972D70}"/>
              </a:ext>
            </a:extLst>
          </p:cNvPr>
          <p:cNvSpPr>
            <a:spLocks noGrp="1"/>
          </p:cNvSpPr>
          <p:nvPr>
            <p:ph idx="1"/>
          </p:nvPr>
        </p:nvSpPr>
        <p:spPr>
          <a:xfrm>
            <a:off x="457201" y="1143000"/>
            <a:ext cx="10601324" cy="5100638"/>
          </a:xfrm>
          <a:ln/>
        </p:spPr>
        <p:style>
          <a:lnRef idx="1">
            <a:schemeClr val="accent3"/>
          </a:lnRef>
          <a:fillRef idx="2">
            <a:schemeClr val="accent3"/>
          </a:fillRef>
          <a:effectRef idx="1">
            <a:schemeClr val="accent3"/>
          </a:effectRef>
          <a:fontRef idx="minor">
            <a:schemeClr val="dk1"/>
          </a:fontRef>
        </p:style>
        <p:txBody>
          <a:bodyPr>
            <a:noAutofit/>
          </a:bodyPr>
          <a:lstStyle/>
          <a:p>
            <a:pPr marL="0" indent="0">
              <a:buNone/>
            </a:pPr>
            <a:r>
              <a:rPr lang="en-US" sz="2400" b="1" dirty="0">
                <a:latin typeface="Times New Roman" panose="02020603050405020304" pitchFamily="18" charset="0"/>
                <a:cs typeface="Times New Roman" panose="02020603050405020304" pitchFamily="18" charset="0"/>
              </a:rPr>
              <a:t>Most of older adults  reports good mental health and have fewer  mental health  problems than other age –groups. Older adults  experience a mental  health problems such as depression ,Alzheimer's disease ,anxiety ,panic disorders and dementia .Neurological findings is common in old age common symptoms in the elderly includes cognitive difficulties ,balance and gait disorders ,tremors and neuropathy .</a:t>
            </a:r>
          </a:p>
          <a:p>
            <a:pPr marL="0" indent="0">
              <a:buNone/>
            </a:pPr>
            <a:r>
              <a:rPr lang="en-US" sz="2400" b="1" u="sng" dirty="0">
                <a:latin typeface="Times New Roman" panose="02020603050405020304" pitchFamily="18" charset="0"/>
                <a:cs typeface="Times New Roman" panose="02020603050405020304" pitchFamily="18" charset="0"/>
              </a:rPr>
              <a:t>Geriatric rehabilitation  : </a:t>
            </a:r>
            <a:r>
              <a:rPr lang="en-US" sz="2400" b="1" dirty="0">
                <a:latin typeface="Times New Roman" panose="02020603050405020304" pitchFamily="18" charset="0"/>
                <a:cs typeface="Times New Roman" panose="02020603050405020304" pitchFamily="18" charset="0"/>
              </a:rPr>
              <a:t>Geriatric rehabilitation  programmes for older adults:  </a:t>
            </a:r>
          </a:p>
          <a:p>
            <a:r>
              <a:rPr lang="en-US" sz="2400" b="1" dirty="0">
                <a:latin typeface="Times New Roman" panose="02020603050405020304" pitchFamily="18" charset="0"/>
                <a:cs typeface="Times New Roman" panose="02020603050405020304" pitchFamily="18" charset="0"/>
              </a:rPr>
              <a:t>Rest and protect from injury .Recover  your motion ,strength ,functions.</a:t>
            </a:r>
          </a:p>
          <a:p>
            <a:r>
              <a:rPr lang="en-US" sz="2400" b="1" dirty="0">
                <a:latin typeface="Times New Roman" panose="02020603050405020304" pitchFamily="18" charset="0"/>
                <a:cs typeface="Times New Roman" panose="02020603050405020304" pitchFamily="18" charset="0"/>
              </a:rPr>
              <a:t>Right treatment for you .</a:t>
            </a:r>
          </a:p>
          <a:p>
            <a:r>
              <a:rPr lang="en-US" sz="2400" b="1" dirty="0">
                <a:latin typeface="Times New Roman" panose="02020603050405020304" pitchFamily="18" charset="0"/>
                <a:cs typeface="Times New Roman" panose="02020603050405020304" pitchFamily="18" charset="0"/>
              </a:rPr>
              <a:t>Rehabilitation  therapy are  occupational ,physical ,speech therapy  ,special exercise and improve mobility and regain strength .</a:t>
            </a:r>
          </a:p>
        </p:txBody>
      </p:sp>
    </p:spTree>
    <p:extLst>
      <p:ext uri="{BB962C8B-B14F-4D97-AF65-F5344CB8AC3E}">
        <p14:creationId xmlns:p14="http://schemas.microsoft.com/office/powerpoint/2010/main" val="682009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DE7E6E-E12D-4311-B440-5DE952D1512C}"/>
              </a:ext>
            </a:extLst>
          </p:cNvPr>
          <p:cNvSpPr>
            <a:spLocks noGrp="1"/>
          </p:cNvSpPr>
          <p:nvPr>
            <p:ph idx="1"/>
          </p:nvPr>
        </p:nvSpPr>
        <p:spPr>
          <a:xfrm>
            <a:off x="271463" y="1757363"/>
            <a:ext cx="10344150" cy="4118505"/>
          </a:xfrm>
          <a:ln/>
        </p:spPr>
        <p:style>
          <a:lnRef idx="1">
            <a:schemeClr val="accent3"/>
          </a:lnRef>
          <a:fillRef idx="2">
            <a:schemeClr val="accent3"/>
          </a:fillRef>
          <a:effectRef idx="1">
            <a:schemeClr val="accent3"/>
          </a:effectRef>
          <a:fontRef idx="minor">
            <a:schemeClr val="dk1"/>
          </a:fontRef>
        </p:style>
        <p:txBody>
          <a:bodyPr>
            <a:normAutofit/>
          </a:bodyPr>
          <a:lstStyle/>
          <a:p>
            <a:r>
              <a:rPr lang="en-US" sz="3200" b="1" dirty="0">
                <a:solidFill>
                  <a:schemeClr val="tx1"/>
                </a:solidFill>
                <a:latin typeface="Times New Roman" panose="02020603050405020304" pitchFamily="18" charset="0"/>
                <a:cs typeface="Times New Roman" panose="02020603050405020304" pitchFamily="18" charset="0"/>
              </a:rPr>
              <a:t>Evidence based programmes can educate ageing people to promote good health and reducing  disease, disability and build skills to take control of their health from lowering the risk of falls to better managing chronic  condition ,engaging in physical activity and managing mental health and improved quality of life.</a:t>
            </a:r>
          </a:p>
        </p:txBody>
      </p:sp>
    </p:spTree>
    <p:extLst>
      <p:ext uri="{BB962C8B-B14F-4D97-AF65-F5344CB8AC3E}">
        <p14:creationId xmlns:p14="http://schemas.microsoft.com/office/powerpoint/2010/main" val="3684433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2B1F2-62E8-41C1-AC36-E012566AD91E}"/>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en-US" b="1" u="sng" dirty="0">
                <a:solidFill>
                  <a:srgbClr val="C00000"/>
                </a:solidFill>
                <a:latin typeface="Times New Roman" panose="02020603050405020304" pitchFamily="18" charset="0"/>
                <a:cs typeface="Times New Roman" panose="02020603050405020304" pitchFamily="18" charset="0"/>
              </a:rPr>
              <a:t>CURRICULUM  VITAE </a:t>
            </a:r>
            <a:endParaRPr lang="en-US" dirty="0"/>
          </a:p>
        </p:txBody>
      </p:sp>
      <p:sp>
        <p:nvSpPr>
          <p:cNvPr id="3" name="Content Placeholder 2">
            <a:extLst>
              <a:ext uri="{FF2B5EF4-FFF2-40B4-BE49-F238E27FC236}">
                <a16:creationId xmlns:a16="http://schemas.microsoft.com/office/drawing/2014/main" id="{CF7B076A-BD20-4FDB-9B90-5BA75E245D8E}"/>
              </a:ext>
            </a:extLst>
          </p:cNvPr>
          <p:cNvSpPr>
            <a:spLocks noGrp="1"/>
          </p:cNvSpPr>
          <p:nvPr>
            <p:ph idx="1"/>
          </p:nvPr>
        </p:nvSpPr>
        <p:spPr/>
        <p:style>
          <a:lnRef idx="1">
            <a:schemeClr val="accent3"/>
          </a:lnRef>
          <a:fillRef idx="2">
            <a:schemeClr val="accent3"/>
          </a:fillRef>
          <a:effectRef idx="1">
            <a:schemeClr val="accent3"/>
          </a:effectRef>
          <a:fontRef idx="minor">
            <a:schemeClr val="dk1"/>
          </a:fontRef>
        </p:style>
        <p:txBody>
          <a:bodyPr>
            <a:normAutofit fontScale="92500" lnSpcReduction="20000"/>
          </a:bodyPr>
          <a:lstStyle/>
          <a:p>
            <a:r>
              <a:rPr lang="en-US" sz="1900" dirty="0">
                <a:latin typeface="Times New Roman" panose="02020603050405020304" pitchFamily="18" charset="0"/>
                <a:cs typeface="Times New Roman" panose="02020603050405020304" pitchFamily="18" charset="0"/>
              </a:rPr>
              <a:t>PROF. DR. JYOTI M. NIRAPURE</a:t>
            </a:r>
          </a:p>
          <a:p>
            <a:r>
              <a:rPr lang="en-US" sz="1900" dirty="0">
                <a:latin typeface="Times New Roman" panose="02020603050405020304" pitchFamily="18" charset="0"/>
                <a:cs typeface="Times New Roman" panose="02020603050405020304" pitchFamily="18" charset="0"/>
              </a:rPr>
              <a:t>PROFESSOR AND PRINCIPAL (NAAC Accredited) </a:t>
            </a:r>
          </a:p>
          <a:p>
            <a:r>
              <a:rPr lang="en-US" sz="1900" dirty="0">
                <a:latin typeface="Times New Roman" panose="02020603050405020304" pitchFamily="18" charset="0"/>
                <a:cs typeface="Times New Roman" panose="02020603050405020304" pitchFamily="18" charset="0"/>
              </a:rPr>
              <a:t>COMMUNITY HEALTH NURSING</a:t>
            </a:r>
          </a:p>
          <a:p>
            <a:pPr marL="0" indent="0">
              <a:buNone/>
            </a:pPr>
            <a:r>
              <a:rPr lang="en-US" sz="1900" b="1" u="sng" dirty="0">
                <a:solidFill>
                  <a:srgbClr val="C00000"/>
                </a:solidFill>
                <a:latin typeface="Times New Roman" panose="02020603050405020304" pitchFamily="18" charset="0"/>
                <a:cs typeface="Times New Roman" panose="02020603050405020304" pitchFamily="18" charset="0"/>
              </a:rPr>
              <a:t>SUMMARY: </a:t>
            </a:r>
            <a:r>
              <a:rPr lang="en-US" sz="1900" b="1" dirty="0">
                <a:solidFill>
                  <a:srgbClr val="C00000"/>
                </a:solidFill>
                <a:latin typeface="Times New Roman" panose="02020603050405020304" pitchFamily="18" charset="0"/>
                <a:cs typeface="Times New Roman" panose="02020603050405020304" pitchFamily="18" charset="0"/>
              </a:rPr>
              <a:t>- </a:t>
            </a:r>
          </a:p>
          <a:p>
            <a:pPr marL="0" indent="0">
              <a:buNone/>
            </a:pPr>
            <a:r>
              <a:rPr lang="en-US" sz="1900" dirty="0">
                <a:latin typeface="Times New Roman" panose="02020603050405020304" pitchFamily="18" charset="0"/>
                <a:cs typeface="Times New Roman" panose="02020603050405020304" pitchFamily="18" charset="0"/>
              </a:rPr>
              <a:t>I have done PhD from Himalayan University Itanagar, completed my masters in Community Health Nursing from Gwalior College of Nursing, affiliated to Jiwaji University Gwalior in the year 2007; and completed my bachelor degree from Government College of Nursing, Devi Ahilya University Indore, in 2001.</a:t>
            </a:r>
          </a:p>
          <a:p>
            <a:pPr marL="0" indent="0">
              <a:buNone/>
            </a:pPr>
            <a:endParaRPr lang="en-US" sz="1900" dirty="0">
              <a:latin typeface="Times New Roman" panose="02020603050405020304" pitchFamily="18" charset="0"/>
              <a:cs typeface="Times New Roman" panose="02020603050405020304" pitchFamily="18" charset="0"/>
            </a:endParaRPr>
          </a:p>
          <a:p>
            <a:pPr marL="0" indent="0">
              <a:buNone/>
            </a:pPr>
            <a:r>
              <a:rPr lang="en-US" sz="1900" u="sng" dirty="0">
                <a:solidFill>
                  <a:srgbClr val="C00000"/>
                </a:solidFill>
                <a:latin typeface="Times New Roman" panose="02020603050405020304" pitchFamily="18" charset="0"/>
                <a:cs typeface="Times New Roman" panose="02020603050405020304" pitchFamily="18" charset="0"/>
              </a:rPr>
              <a:t>OBJE</a:t>
            </a:r>
            <a:r>
              <a:rPr lang="en-US" sz="1900" b="1" u="sng" dirty="0">
                <a:solidFill>
                  <a:srgbClr val="C00000"/>
                </a:solidFill>
                <a:latin typeface="Times New Roman" panose="02020603050405020304" pitchFamily="18" charset="0"/>
                <a:cs typeface="Times New Roman" panose="02020603050405020304" pitchFamily="18" charset="0"/>
              </a:rPr>
              <a:t>CTIVES:- </a:t>
            </a:r>
          </a:p>
          <a:p>
            <a:pPr marL="0" indent="0">
              <a:buNone/>
            </a:pPr>
            <a:r>
              <a:rPr lang="en-US" sz="1900" dirty="0">
                <a:latin typeface="Times New Roman" panose="02020603050405020304" pitchFamily="18" charset="0"/>
                <a:cs typeface="Times New Roman" panose="02020603050405020304" pitchFamily="18" charset="0"/>
              </a:rPr>
              <a:t>Aspiring for the challenging career in Nursing Profession, desirous of taking up challenging jobs and executing them in time and to the satisfaction of the client, given with a prospective growth in career.</a:t>
            </a:r>
          </a:p>
          <a:p>
            <a:pPr marL="0" indent="0">
              <a:buNone/>
            </a:pPr>
            <a:endParaRPr lang="en-US" dirty="0"/>
          </a:p>
        </p:txBody>
      </p:sp>
      <p:pic>
        <p:nvPicPr>
          <p:cNvPr id="5" name="Picture 4">
            <a:extLst>
              <a:ext uri="{FF2B5EF4-FFF2-40B4-BE49-F238E27FC236}">
                <a16:creationId xmlns:a16="http://schemas.microsoft.com/office/drawing/2014/main" id="{75E1E781-0773-407F-A4FB-7FF181CECA98}"/>
              </a:ext>
            </a:extLst>
          </p:cNvPr>
          <p:cNvPicPr>
            <a:picLocks noChangeAspect="1"/>
          </p:cNvPicPr>
          <p:nvPr/>
        </p:nvPicPr>
        <p:blipFill>
          <a:blip r:embed="rId2"/>
          <a:stretch>
            <a:fillRect/>
          </a:stretch>
        </p:blipFill>
        <p:spPr>
          <a:xfrm>
            <a:off x="7329488" y="0"/>
            <a:ext cx="2463441" cy="3005495"/>
          </a:xfrm>
          <a:prstGeom prst="rect">
            <a:avLst/>
          </a:prstGeom>
        </p:spPr>
      </p:pic>
    </p:spTree>
    <p:extLst>
      <p:ext uri="{BB962C8B-B14F-4D97-AF65-F5344CB8AC3E}">
        <p14:creationId xmlns:p14="http://schemas.microsoft.com/office/powerpoint/2010/main" val="3003563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21719-5A2F-406A-B691-E3C92EC1F670}"/>
              </a:ext>
            </a:extLst>
          </p:cNvPr>
          <p:cNvSpPr/>
          <p:nvPr/>
        </p:nvSpPr>
        <p:spPr>
          <a:xfrm>
            <a:off x="1194618" y="474345"/>
            <a:ext cx="8775291" cy="661719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800" u="sng" dirty="0">
                <a:solidFill>
                  <a:srgbClr val="C00000"/>
                </a:solidFill>
                <a:latin typeface="Times New Roman" panose="02020603050405020304" pitchFamily="18" charset="0"/>
                <a:cs typeface="Times New Roman" panose="02020603050405020304" pitchFamily="18" charset="0"/>
              </a:rPr>
              <a:t>ACADEMIC   CREDENTIALS</a:t>
            </a:r>
            <a:r>
              <a:rPr lang="en-US" dirty="0">
                <a:solidFill>
                  <a:srgbClr val="C00000"/>
                </a:solidFill>
              </a:rPr>
              <a:t>:</a:t>
            </a:r>
          </a:p>
          <a:p>
            <a:endParaRPr lang="en-US" dirty="0"/>
          </a:p>
          <a:p>
            <a:r>
              <a:rPr lang="en-US" sz="2400" dirty="0">
                <a:latin typeface="Times New Roman" panose="02020603050405020304" pitchFamily="18" charset="0"/>
                <a:cs typeface="Times New Roman" panose="02020603050405020304" pitchFamily="18" charset="0"/>
              </a:rPr>
              <a:t>Ph. D. Nursing	-     Himalayan University Itanagar in year 2019.                                                                                       M. Sc. Nursing	-     Secured 81% from Jiwaji University Gwalior in year 2009.                                                                                                   B. Sc. Nursing		-     Secured 68.4% from Government College of Nursing in 2001.                                                            School			-     Secured 67% from M.P Board of Secondary Education.       </a:t>
            </a:r>
          </a:p>
          <a:p>
            <a:r>
              <a:rPr lang="en-US" dirty="0"/>
              <a:t>                                                                                                                                                                                             </a:t>
            </a:r>
          </a:p>
          <a:p>
            <a:r>
              <a:rPr lang="en-US" sz="2400" b="1" u="sng" dirty="0">
                <a:solidFill>
                  <a:srgbClr val="C00000"/>
                </a:solidFill>
                <a:latin typeface="Times New Roman" panose="02020603050405020304" pitchFamily="18" charset="0"/>
                <a:cs typeface="Times New Roman" panose="02020603050405020304" pitchFamily="18" charset="0"/>
              </a:rPr>
              <a:t>WORK EXPERIENCE</a:t>
            </a:r>
            <a:r>
              <a:rPr lang="en-US" dirty="0"/>
              <a:t>:</a:t>
            </a:r>
          </a:p>
          <a:p>
            <a:r>
              <a:rPr lang="en-US" sz="2400" dirty="0">
                <a:latin typeface="Times New Roman" panose="02020603050405020304" pitchFamily="18" charset="0"/>
                <a:cs typeface="Times New Roman" panose="02020603050405020304" pitchFamily="18" charset="0"/>
              </a:rPr>
              <a:t>Working as a Principal in NRI Institute of Nursing, Bhopal from 1 April 2019.</a:t>
            </a:r>
          </a:p>
          <a:p>
            <a:r>
              <a:rPr lang="en-US" sz="2400" dirty="0">
                <a:latin typeface="Times New Roman" panose="02020603050405020304" pitchFamily="18" charset="0"/>
                <a:cs typeface="Times New Roman" panose="02020603050405020304" pitchFamily="18" charset="0"/>
              </a:rPr>
              <a:t>Worked as a Vice Principal in Peoples College of Nursing and Research Centre, Bhopal from 13 March, 2012 to 30TH March 2019.</a:t>
            </a:r>
          </a:p>
          <a:p>
            <a:r>
              <a:rPr lang="en-US" sz="2400" dirty="0">
                <a:latin typeface="Times New Roman" panose="02020603050405020304" pitchFamily="18" charset="0"/>
                <a:cs typeface="Times New Roman" panose="02020603050405020304" pitchFamily="18" charset="0"/>
              </a:rPr>
              <a:t>Worked as a Principal in Sunder Devi  Nursing of College, Bhopal from 01/03/2014 to 12/01/2016</a:t>
            </a:r>
          </a:p>
          <a:p>
            <a:r>
              <a:rPr lang="en-US" sz="2400" dirty="0">
                <a:latin typeface="Times New Roman" panose="02020603050405020304" pitchFamily="18" charset="0"/>
                <a:cs typeface="Times New Roman" panose="02020603050405020304" pitchFamily="18" charset="0"/>
              </a:rPr>
              <a:t>Worked as a Principal in Batra College of Nursing, Bhopal from 01/07/2009 to 28/02/2012.</a:t>
            </a:r>
          </a:p>
        </p:txBody>
      </p:sp>
    </p:spTree>
    <p:extLst>
      <p:ext uri="{BB962C8B-B14F-4D97-AF65-F5344CB8AC3E}">
        <p14:creationId xmlns:p14="http://schemas.microsoft.com/office/powerpoint/2010/main" val="2495086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4A5CAB-7522-4DFE-B144-007AFA534048}"/>
              </a:ext>
            </a:extLst>
          </p:cNvPr>
          <p:cNvSpPr/>
          <p:nvPr/>
        </p:nvSpPr>
        <p:spPr>
          <a:xfrm>
            <a:off x="840659" y="1166843"/>
            <a:ext cx="8303342" cy="517064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u="sng" dirty="0">
                <a:solidFill>
                  <a:srgbClr val="C00000"/>
                </a:solidFill>
                <a:latin typeface="Times New Roman" panose="02020603050405020304" pitchFamily="18" charset="0"/>
                <a:cs typeface="Times New Roman" panose="02020603050405020304" pitchFamily="18" charset="0"/>
              </a:rPr>
              <a:t>PAPER PRESENTATIONS</a:t>
            </a:r>
            <a:r>
              <a:rPr lang="en-US" sz="2400" b="1" dirty="0">
                <a:solidFill>
                  <a:srgbClr val="C00000"/>
                </a:solidFill>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Presented a paper on “A study to assess the effectiveness of self instructional module on knowledge regarding teenage pregnancy among  female students of selected colleges of People’s group Bhopal (M.P.)” at Madhya Pradesh Young Scientist Congress, Bhopal (M.P.) on  10th march 2017.</a:t>
            </a:r>
          </a:p>
          <a:p>
            <a:r>
              <a:rPr lang="en-US" sz="2400" dirty="0">
                <a:latin typeface="Times New Roman" panose="02020603050405020304" pitchFamily="18" charset="0"/>
                <a:cs typeface="Times New Roman" panose="02020603050405020304" pitchFamily="18" charset="0"/>
              </a:rPr>
              <a:t>Presented paper on “A study to assess the preferred choice of contraceptive method among married women residing in urban and rural area of Bhopal city” at Maulana Azad National Urdu University, Hyderabad,  India form 19-20 September  2016.</a:t>
            </a:r>
          </a:p>
          <a:p>
            <a:r>
              <a:rPr lang="en-US" sz="2400" dirty="0">
                <a:latin typeface="Times New Roman" panose="02020603050405020304" pitchFamily="18" charset="0"/>
                <a:cs typeface="Times New Roman" panose="02020603050405020304" pitchFamily="18" charset="0"/>
              </a:rPr>
              <a:t>Presented paper on “Biological warfare” at management workshop organized by People’s College of Nursing &amp; Research </a:t>
            </a:r>
            <a:r>
              <a:rPr lang="en-US" sz="2400" dirty="0" err="1">
                <a:latin typeface="Times New Roman" panose="02020603050405020304" pitchFamily="18" charset="0"/>
                <a:cs typeface="Times New Roman" panose="02020603050405020304" pitchFamily="18" charset="0"/>
              </a:rPr>
              <a:t>centre</a:t>
            </a:r>
            <a:r>
              <a:rPr lang="en-US" sz="2400" dirty="0">
                <a:latin typeface="Times New Roman" panose="02020603050405020304" pitchFamily="18" charset="0"/>
                <a:cs typeface="Times New Roman" panose="02020603050405020304" pitchFamily="18" charset="0"/>
              </a:rPr>
              <a:t> from 30th march 2011.</a:t>
            </a:r>
          </a:p>
          <a:p>
            <a:endParaRPr lang="en-US" dirty="0"/>
          </a:p>
        </p:txBody>
      </p:sp>
    </p:spTree>
    <p:extLst>
      <p:ext uri="{BB962C8B-B14F-4D97-AF65-F5344CB8AC3E}">
        <p14:creationId xmlns:p14="http://schemas.microsoft.com/office/powerpoint/2010/main" val="3073842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FFAC43-8404-43AE-AC21-9E35A7D2DC8B}"/>
              </a:ext>
            </a:extLst>
          </p:cNvPr>
          <p:cNvSpPr/>
          <p:nvPr/>
        </p:nvSpPr>
        <p:spPr>
          <a:xfrm>
            <a:off x="899652" y="335846"/>
            <a:ext cx="8775290" cy="526297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800" b="1" u="sng" dirty="0">
                <a:solidFill>
                  <a:srgbClr val="C00000"/>
                </a:solidFill>
                <a:latin typeface="Times New Roman" panose="02020603050405020304" pitchFamily="18" charset="0"/>
                <a:cs typeface="Times New Roman" panose="02020603050405020304" pitchFamily="18" charset="0"/>
              </a:rPr>
              <a:t>WORKSHOPS, CONFERENCES AND SEMINARS ATTENDED:</a:t>
            </a:r>
          </a:p>
          <a:p>
            <a:r>
              <a:rPr lang="en-US" sz="2000" dirty="0">
                <a:latin typeface="Times New Roman" panose="02020603050405020304" pitchFamily="18" charset="0"/>
                <a:cs typeface="Times New Roman" panose="02020603050405020304" pitchFamily="18" charset="0"/>
              </a:rPr>
              <a:t>Attended Training of trainers for Virtual class room organized by JHPIEGO from 06/08/2017.</a:t>
            </a:r>
          </a:p>
          <a:p>
            <a:r>
              <a:rPr lang="en-US" sz="2000" dirty="0">
                <a:latin typeface="Times New Roman" panose="02020603050405020304" pitchFamily="18" charset="0"/>
                <a:cs typeface="Times New Roman" panose="02020603050405020304" pitchFamily="18" charset="0"/>
              </a:rPr>
              <a:t>Attended Dakshata Training organized by JHPIEGO from 11-13/04/2017.</a:t>
            </a:r>
          </a:p>
          <a:p>
            <a:r>
              <a:rPr lang="en-US" sz="2000" dirty="0">
                <a:latin typeface="Times New Roman" panose="02020603050405020304" pitchFamily="18" charset="0"/>
                <a:cs typeface="Times New Roman" panose="02020603050405020304" pitchFamily="18" charset="0"/>
              </a:rPr>
              <a:t>Attended National Workshop on “Systematic Review &amp; Meta – Analysis” organized by AIIMS, Bhopal on 27th -28th February, 2017.</a:t>
            </a:r>
          </a:p>
          <a:p>
            <a:r>
              <a:rPr lang="en-US" sz="2000" dirty="0">
                <a:latin typeface="Times New Roman" panose="02020603050405020304" pitchFamily="18" charset="0"/>
                <a:cs typeface="Times New Roman" panose="02020603050405020304" pitchFamily="18" charset="0"/>
              </a:rPr>
              <a:t>Attended National Conference on Gender Equality Women Empowerment organized by Maulana Azad National Urdu University, Hyderabad on 19/ 09/ 2016.</a:t>
            </a:r>
          </a:p>
          <a:p>
            <a:r>
              <a:rPr lang="en-US" sz="2000" dirty="0">
                <a:latin typeface="Times New Roman" panose="02020603050405020304" pitchFamily="18" charset="0"/>
                <a:cs typeface="Times New Roman" panose="02020603050405020304" pitchFamily="18" charset="0"/>
              </a:rPr>
              <a:t>Attended International Conference on Research Methodology organized by Omayal Achi College of Nursing, Chennai, India on 28-30 January 2016.</a:t>
            </a:r>
          </a:p>
          <a:p>
            <a:r>
              <a:rPr lang="en-US" sz="2000" dirty="0">
                <a:latin typeface="Times New Roman" panose="02020603050405020304" pitchFamily="18" charset="0"/>
                <a:cs typeface="Times New Roman" panose="02020603050405020304" pitchFamily="18" charset="0"/>
              </a:rPr>
              <a:t>Attended scientific writing workshop organized by CSRD (Centre for Scientific Research and Development) People’s University on 26-27 November 2015.</a:t>
            </a:r>
          </a:p>
          <a:p>
            <a:r>
              <a:rPr lang="en-US" sz="2000" dirty="0">
                <a:latin typeface="Times New Roman" panose="02020603050405020304" pitchFamily="18" charset="0"/>
                <a:cs typeface="Times New Roman" panose="02020603050405020304" pitchFamily="18" charset="0"/>
              </a:rPr>
              <a:t>Participated in 15th M.P state deacon- 2015 on 19TH &amp; 20T September 2015.</a:t>
            </a:r>
          </a:p>
          <a:p>
            <a:r>
              <a:rPr lang="en-US" sz="2000" dirty="0">
                <a:latin typeface="Times New Roman" panose="02020603050405020304" pitchFamily="18" charset="0"/>
                <a:cs typeface="Times New Roman" panose="02020603050405020304" pitchFamily="18" charset="0"/>
              </a:rPr>
              <a:t>Attended in the state SOMCON conference on “ Promoting Natural Child Birth “ conducted AT Chirayu College of </a:t>
            </a:r>
          </a:p>
        </p:txBody>
      </p:sp>
    </p:spTree>
    <p:extLst>
      <p:ext uri="{BB962C8B-B14F-4D97-AF65-F5344CB8AC3E}">
        <p14:creationId xmlns:p14="http://schemas.microsoft.com/office/powerpoint/2010/main" val="3081790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C39FB3-AA2D-4F85-8764-8FC98CD1528F}"/>
              </a:ext>
            </a:extLst>
          </p:cNvPr>
          <p:cNvSpPr/>
          <p:nvPr/>
        </p:nvSpPr>
        <p:spPr>
          <a:xfrm>
            <a:off x="1091382" y="206478"/>
            <a:ext cx="8052618" cy="747897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 </a:t>
            </a:r>
            <a:r>
              <a:rPr lang="en-US" sz="2000" dirty="0">
                <a:latin typeface="Times New Roman" panose="02020603050405020304" pitchFamily="18" charset="0"/>
                <a:cs typeface="Times New Roman" panose="02020603050405020304" pitchFamily="18" charset="0"/>
              </a:rPr>
              <a:t>Attended trainers of trainee programme for tuberculosis under GFATM conducted from 24-26 November 2014.</a:t>
            </a:r>
          </a:p>
          <a:p>
            <a:r>
              <a:rPr lang="en-US" sz="2000" dirty="0">
                <a:latin typeface="Times New Roman" panose="02020603050405020304" pitchFamily="18" charset="0"/>
                <a:cs typeface="Times New Roman" panose="02020603050405020304" pitchFamily="18" charset="0"/>
              </a:rPr>
              <a:t>Participated in nursing research conference on “Enhancing quality patient care through clinical Nursing Research” organized by global research Nurses network, University of Oxford, U.K and Pragyan college of nursing, Bhopal on 11th November 2014.</a:t>
            </a:r>
          </a:p>
          <a:p>
            <a:r>
              <a:rPr lang="en-US" sz="2000" dirty="0">
                <a:latin typeface="Times New Roman" panose="02020603050405020304" pitchFamily="18" charset="0"/>
                <a:cs typeface="Times New Roman" panose="02020603050405020304" pitchFamily="18" charset="0"/>
              </a:rPr>
              <a:t>National conference on TELEMEDICONE 14 organized by AIIMS Bhopal on 7th -9th November 2014.</a:t>
            </a:r>
          </a:p>
          <a:p>
            <a:r>
              <a:rPr lang="en-US" sz="2000" dirty="0">
                <a:latin typeface="Times New Roman" panose="02020603050405020304" pitchFamily="18" charset="0"/>
                <a:cs typeface="Times New Roman" panose="02020603050405020304" pitchFamily="18" charset="0"/>
              </a:rPr>
              <a:t>Participated in the seminar on “clinical research Emerging Carrie avenues “organized by QREC clinical research on 29th march 2014.</a:t>
            </a:r>
          </a:p>
          <a:p>
            <a:r>
              <a:rPr lang="en-US" sz="2000" dirty="0">
                <a:latin typeface="Times New Roman" panose="02020603050405020304" pitchFamily="18" charset="0"/>
                <a:cs typeface="Times New Roman" panose="02020603050405020304" pitchFamily="18" charset="0"/>
              </a:rPr>
              <a:t>National Conference attended on research design on 29th April 2013.</a:t>
            </a:r>
          </a:p>
          <a:p>
            <a:r>
              <a:rPr lang="en-US" sz="2000" dirty="0">
                <a:latin typeface="Times New Roman" panose="02020603050405020304" pitchFamily="18" charset="0"/>
                <a:cs typeface="Times New Roman" panose="02020603050405020304" pitchFamily="18" charset="0"/>
              </a:rPr>
              <a:t>Attended the national workshop on research methodology by AIIMS, Bhopal on 17th to 21st December 2020.</a:t>
            </a:r>
          </a:p>
          <a:p>
            <a:r>
              <a:rPr lang="en-US" sz="2000" dirty="0">
                <a:latin typeface="Times New Roman" panose="02020603050405020304" pitchFamily="18" charset="0"/>
                <a:cs typeface="Times New Roman" panose="02020603050405020304" pitchFamily="18" charset="0"/>
              </a:rPr>
              <a:t>Attended the national workshop on research methodology by on 15th-16th April 2020.</a:t>
            </a:r>
          </a:p>
          <a:p>
            <a:r>
              <a:rPr lang="en-US" sz="2000" dirty="0">
                <a:latin typeface="Times New Roman" panose="02020603050405020304" pitchFamily="18" charset="0"/>
                <a:cs typeface="Times New Roman" panose="02020603050405020304" pitchFamily="18" charset="0"/>
              </a:rPr>
              <a:t>Attended a seminar on ageing and health at People’s College of nursing and research center on April 2012.</a:t>
            </a:r>
          </a:p>
          <a:p>
            <a:r>
              <a:rPr lang="en-US" sz="2000" dirty="0">
                <a:latin typeface="Times New Roman" panose="02020603050405020304" pitchFamily="18" charset="0"/>
                <a:cs typeface="Times New Roman" panose="02020603050405020304" pitchFamily="18" charset="0"/>
              </a:rPr>
              <a:t>Composed regional center for person with disabilities – Bhopal on introduction to rehabilitation nursing on 1st to 2nd Feb. 2010.</a:t>
            </a:r>
          </a:p>
          <a:p>
            <a:r>
              <a:rPr lang="en-US" sz="2000" dirty="0">
                <a:latin typeface="Times New Roman" panose="02020603050405020304" pitchFamily="18" charset="0"/>
                <a:cs typeface="Times New Roman" panose="02020603050405020304" pitchFamily="18" charset="0"/>
              </a:rPr>
              <a:t>Second national conference – 2012 on exploring new avenues in nursing research methodology 14th and 15th Feb. 2012.</a:t>
            </a:r>
          </a:p>
          <a:p>
            <a:r>
              <a:rPr lang="en-US" sz="2000" dirty="0">
                <a:latin typeface="Times New Roman" panose="02020603050405020304" pitchFamily="18" charset="0"/>
                <a:cs typeface="Times New Roman" panose="02020603050405020304" pitchFamily="18" charset="0"/>
              </a:rPr>
              <a:t>Participate in nursing NEOCONE 11 state conference cum workshop on new bond care at Choithram College of nursing Indore (M.P.) on 5th and 6th march 2011.</a:t>
            </a:r>
          </a:p>
        </p:txBody>
      </p:sp>
    </p:spTree>
    <p:extLst>
      <p:ext uri="{BB962C8B-B14F-4D97-AF65-F5344CB8AC3E}">
        <p14:creationId xmlns:p14="http://schemas.microsoft.com/office/powerpoint/2010/main" val="1712243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A0CAAE-A7C4-49D0-A7BC-9788BAF7A434}"/>
              </a:ext>
            </a:extLst>
          </p:cNvPr>
          <p:cNvSpPr/>
          <p:nvPr/>
        </p:nvSpPr>
        <p:spPr>
          <a:xfrm>
            <a:off x="722669" y="840657"/>
            <a:ext cx="9438969" cy="563231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000" dirty="0">
                <a:latin typeface="Times New Roman" panose="02020603050405020304" pitchFamily="18" charset="0"/>
                <a:cs typeface="Times New Roman" panose="02020603050405020304" pitchFamily="18" charset="0"/>
              </a:rPr>
              <a:t>Critical care nursing workshop hold during the 14th annual conference conducted by the Indian society of critical care medicine at Bhopal between 30th to 17th Feb. 2008.</a:t>
            </a:r>
          </a:p>
          <a:p>
            <a:r>
              <a:rPr lang="en-US" sz="2000" dirty="0">
                <a:latin typeface="Times New Roman" panose="02020603050405020304" pitchFamily="18" charset="0"/>
                <a:cs typeface="Times New Roman" panose="02020603050405020304" pitchFamily="18" charset="0"/>
              </a:rPr>
              <a:t>Attended the workshop on educational technology conducted by college of nursing Indore from 22nd march to 29th march 2004.</a:t>
            </a:r>
          </a:p>
          <a:p>
            <a:r>
              <a:rPr lang="en-US" sz="2000" dirty="0">
                <a:latin typeface="Times New Roman" panose="02020603050405020304" pitchFamily="18" charset="0"/>
                <a:cs typeface="Times New Roman" panose="02020603050405020304" pitchFamily="18" charset="0"/>
              </a:rPr>
              <a:t>Attended the workshop on educational technology conducted by college of nursing Indore FROM 5TH April to 12th April 2003.</a:t>
            </a:r>
          </a:p>
          <a:p>
            <a:r>
              <a:rPr lang="en-US" sz="2000" dirty="0">
                <a:latin typeface="Times New Roman" panose="02020603050405020304" pitchFamily="18" charset="0"/>
                <a:cs typeface="Times New Roman" panose="02020603050405020304" pitchFamily="18" charset="0"/>
              </a:rPr>
              <a:t>Attended the workshop on management technique conducted by college of nursing Indore from 5th April to 12th April 2003.</a:t>
            </a:r>
          </a:p>
          <a:p>
            <a:r>
              <a:rPr lang="en-US" sz="2000" dirty="0">
                <a:latin typeface="Times New Roman" panose="02020603050405020304" pitchFamily="18" charset="0"/>
                <a:cs typeface="Times New Roman" panose="02020603050405020304" pitchFamily="18" charset="0"/>
              </a:rPr>
              <a:t>Participated in the conference are “qualitative research method” organized by international center for collaborative research in primary health care, Omayal Achi college of nursing on 11th and 12th  Jan. 2010</a:t>
            </a:r>
          </a:p>
          <a:p>
            <a:r>
              <a:rPr lang="en-US" sz="2000" dirty="0">
                <a:latin typeface="Times New Roman" panose="02020603050405020304" pitchFamily="18" charset="0"/>
                <a:cs typeface="Times New Roman" panose="02020603050405020304" pitchFamily="18" charset="0"/>
              </a:rPr>
              <a:t>Participated in the 6th international neonatal nursing conference on 18th September 2007 new Delhi.</a:t>
            </a:r>
          </a:p>
          <a:p>
            <a:r>
              <a:rPr lang="en-US" sz="2000" dirty="0">
                <a:latin typeface="Times New Roman" panose="02020603050405020304" pitchFamily="18" charset="0"/>
                <a:cs typeface="Times New Roman" panose="02020603050405020304" pitchFamily="18" charset="0"/>
              </a:rPr>
              <a:t>Participated  on 6th international neonatal nursing conference on 15th to 18th September 2007 new Delhi.</a:t>
            </a:r>
          </a:p>
          <a:p>
            <a:r>
              <a:rPr lang="en-US" sz="2000" dirty="0">
                <a:latin typeface="Times New Roman" panose="02020603050405020304" pitchFamily="18" charset="0"/>
                <a:cs typeface="Times New Roman" panose="02020603050405020304" pitchFamily="18" charset="0"/>
              </a:rPr>
              <a:t>5th international conference on trauma and critical care organized by dept. of orthopedics  and  Traumatology , MGM medical college and MY hospital Indore on 16th -17th march 2002.</a:t>
            </a:r>
          </a:p>
        </p:txBody>
      </p:sp>
    </p:spTree>
    <p:extLst>
      <p:ext uri="{BB962C8B-B14F-4D97-AF65-F5344CB8AC3E}">
        <p14:creationId xmlns:p14="http://schemas.microsoft.com/office/powerpoint/2010/main" val="3909454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2BDE9-CD01-4899-BA82-25E571F8FEB7}"/>
              </a:ext>
            </a:extLst>
          </p:cNvPr>
          <p:cNvSpPr/>
          <p:nvPr/>
        </p:nvSpPr>
        <p:spPr>
          <a:xfrm>
            <a:off x="1179871" y="752168"/>
            <a:ext cx="7964129" cy="452431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3200" u="sng" dirty="0">
                <a:solidFill>
                  <a:srgbClr val="C00000"/>
                </a:solidFill>
                <a:latin typeface="Times New Roman" panose="02020603050405020304" pitchFamily="18" charset="0"/>
                <a:cs typeface="Times New Roman" panose="02020603050405020304" pitchFamily="18" charset="0"/>
              </a:rPr>
              <a:t>RESEARCH AWARD</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Awarded young researcher fellowship training award by M.P Young Scientist Congress march 10th 2017</a:t>
            </a:r>
          </a:p>
          <a:p>
            <a:r>
              <a:rPr lang="en-US" sz="3200" dirty="0">
                <a:latin typeface="Times New Roman" panose="02020603050405020304" pitchFamily="18" charset="0"/>
                <a:cs typeface="Times New Roman" panose="02020603050405020304" pitchFamily="18" charset="0"/>
              </a:rPr>
              <a:t>Best research under mission TRP 1000 for “Retrospective Clinic Diagnostic Evaluation of causes of Primary and Secondary Infertility among Infertile Women visited peoples Hospital Bhopal India” </a:t>
            </a:r>
          </a:p>
        </p:txBody>
      </p:sp>
    </p:spTree>
    <p:extLst>
      <p:ext uri="{BB962C8B-B14F-4D97-AF65-F5344CB8AC3E}">
        <p14:creationId xmlns:p14="http://schemas.microsoft.com/office/powerpoint/2010/main" val="2747223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E327D-9097-4DA5-AE93-C8D44FB46E1B}"/>
              </a:ext>
            </a:extLst>
          </p:cNvPr>
          <p:cNvSpPr>
            <a:spLocks noGrp="1"/>
          </p:cNvSpPr>
          <p:nvPr>
            <p:ph type="title"/>
          </p:nvPr>
        </p:nvSpPr>
        <p:spPr>
          <a:xfrm>
            <a:off x="914400" y="528638"/>
            <a:ext cx="9982198" cy="1009217"/>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4900" b="1" u="sng" dirty="0">
                <a:solidFill>
                  <a:schemeClr val="accent4">
                    <a:lumMod val="75000"/>
                  </a:schemeClr>
                </a:solidFill>
                <a:latin typeface="Times New Roman" panose="02020603050405020304" pitchFamily="18" charset="0"/>
                <a:cs typeface="Times New Roman" panose="02020603050405020304" pitchFamily="18" charset="0"/>
              </a:rPr>
              <a:t>Introduction</a:t>
            </a:r>
            <a:br>
              <a:rPr lang="en-US" b="1" dirty="0">
                <a:solidFill>
                  <a:schemeClr val="accent4">
                    <a:lumMod val="75000"/>
                  </a:schemeClr>
                </a:solidFill>
              </a:rPr>
            </a:br>
            <a:endParaRPr lang="en-US" b="1" dirty="0">
              <a:solidFill>
                <a:schemeClr val="accent4">
                  <a:lumMod val="75000"/>
                </a:schemeClr>
              </a:solidFill>
            </a:endParaRPr>
          </a:p>
        </p:txBody>
      </p:sp>
      <p:sp>
        <p:nvSpPr>
          <p:cNvPr id="3" name="Content Placeholder 2">
            <a:extLst>
              <a:ext uri="{FF2B5EF4-FFF2-40B4-BE49-F238E27FC236}">
                <a16:creationId xmlns:a16="http://schemas.microsoft.com/office/drawing/2014/main" id="{1A1E60A2-CD4A-49D4-944B-3087E909F54D}"/>
              </a:ext>
            </a:extLst>
          </p:cNvPr>
          <p:cNvSpPr>
            <a:spLocks noGrp="1"/>
          </p:cNvSpPr>
          <p:nvPr>
            <p:ph idx="1"/>
          </p:nvPr>
        </p:nvSpPr>
        <p:spPr>
          <a:xfrm>
            <a:off x="914400" y="1537855"/>
            <a:ext cx="9982197" cy="4338012"/>
          </a:xfrm>
        </p:spPr>
        <p:style>
          <a:lnRef idx="1">
            <a:schemeClr val="accent3"/>
          </a:lnRef>
          <a:fillRef idx="2">
            <a:schemeClr val="accent3"/>
          </a:fillRef>
          <a:effectRef idx="1">
            <a:schemeClr val="accent3"/>
          </a:effectRef>
          <a:fontRef idx="minor">
            <a:schemeClr val="dk1"/>
          </a:fontRef>
        </p:style>
        <p:txBody>
          <a:bodyPr>
            <a:normAutofit/>
          </a:bodyPr>
          <a:lstStyle/>
          <a:p>
            <a:r>
              <a:rPr lang="en-US" sz="2400" dirty="0">
                <a:latin typeface="Times New Roman" panose="02020603050405020304" pitchFamily="18" charset="0"/>
                <a:cs typeface="Times New Roman" panose="02020603050405020304" pitchFamily="18" charset="0"/>
              </a:rPr>
              <a:t>The government college of nursing Bhopal school of nursing was established in 1940. and the college of nursing was started in 2018 Bhopal .which is situated in the beautiful city of lakes of Madhya Pradesh From the beginning the G.N.M. (diploma) course started in school of nursing .The B.sc nursing programme started in 2018 and M.sc  nursing programme also started in 2021 in our college .The very talented and more knowledgeable teachers teach us under there guidance and supervision .All the programme are run smoothly and perfectly .This college also have the hostel facility of student for their living .We have hospital at backside of the college and have the higher authorities to give us proper guidance to regulate the college.</a:t>
            </a:r>
          </a:p>
        </p:txBody>
      </p:sp>
    </p:spTree>
    <p:extLst>
      <p:ext uri="{BB962C8B-B14F-4D97-AF65-F5344CB8AC3E}">
        <p14:creationId xmlns:p14="http://schemas.microsoft.com/office/powerpoint/2010/main" val="4075123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4636D-299A-41F8-9760-3BF7C11EF6D6}"/>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en-US" b="1" u="sng" dirty="0">
                <a:solidFill>
                  <a:srgbClr val="C00000"/>
                </a:solidFill>
                <a:latin typeface="Times New Roman" panose="02020603050405020304" pitchFamily="18" charset="0"/>
                <a:cs typeface="Times New Roman" panose="02020603050405020304" pitchFamily="18" charset="0"/>
              </a:rPr>
              <a:t>CURRICULUM  VITAE       </a:t>
            </a:r>
            <a:endParaRPr lang="en-US" dirty="0"/>
          </a:p>
        </p:txBody>
      </p:sp>
      <p:sp>
        <p:nvSpPr>
          <p:cNvPr id="3" name="Content Placeholder 2">
            <a:extLst>
              <a:ext uri="{FF2B5EF4-FFF2-40B4-BE49-F238E27FC236}">
                <a16:creationId xmlns:a16="http://schemas.microsoft.com/office/drawing/2014/main" id="{CE0ED3E0-9BC1-4CC9-ADEE-1BDF0E244F7E}"/>
              </a:ext>
            </a:extLst>
          </p:cNvPr>
          <p:cNvSpPr>
            <a:spLocks noGrp="1"/>
          </p:cNvSpPr>
          <p:nvPr>
            <p:ph idx="1"/>
          </p:nvPr>
        </p:nvSpPr>
        <p:spPr>
          <a:xfrm>
            <a:off x="677334" y="2160589"/>
            <a:ext cx="8596668" cy="6010017"/>
          </a:xfrm>
        </p:spPr>
        <p:style>
          <a:lnRef idx="1">
            <a:schemeClr val="accent3"/>
          </a:lnRef>
          <a:fillRef idx="2">
            <a:schemeClr val="accent3"/>
          </a:fillRef>
          <a:effectRef idx="1">
            <a:schemeClr val="accent3"/>
          </a:effectRef>
          <a:fontRef idx="minor">
            <a:schemeClr val="dk1"/>
          </a:fontRef>
        </p:style>
        <p:txBody>
          <a:bodyPr>
            <a:noAutofit/>
          </a:bodyPr>
          <a:lstStyle/>
          <a:p>
            <a:r>
              <a:rPr lang="en-US" b="1" dirty="0">
                <a:latin typeface="Times New Roman" panose="02020603050405020304" pitchFamily="18" charset="0"/>
                <a:cs typeface="Times New Roman" panose="02020603050405020304" pitchFamily="18" charset="0"/>
              </a:rPr>
              <a:t>MRS MAMTA VERMA</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ASSOCIATE PROFESSOR, PROF CUM PRINCIPAL IN CHARGE</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COLLEGE OF NURSING, ALL INDIA INSTITUTE OF MEDICAL</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SCIENCES ,SAKET NAGAR BHOPAL</a:t>
            </a:r>
          </a:p>
          <a:p>
            <a:r>
              <a:rPr lang="en-US" b="1" dirty="0">
                <a:latin typeface="Times New Roman" panose="02020603050405020304" pitchFamily="18" charset="0"/>
                <a:cs typeface="Times New Roman" panose="02020603050405020304" pitchFamily="18" charset="0"/>
              </a:rPr>
              <a:t>Master of nursing (Pediatric nursing )2005 from Rajkumari Amrit Kaur college of</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nursing ,Delhi university</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M.A. Sociology from Barkatullah University, Bhopal, MP, India</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Postgraduate diploma in management of reproductive and child health programme&amp; one-</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year distance learning course From Indian Institute of Public Health (IIPH), New Delhi,</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2015</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Certificate in research methodology, 06-months course from Indian Institute of Public</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Health (IIPH), Gandhi Nagar, 2012</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Three month online course on global public health offered by SDSN through March to</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May 2015</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PhD scholar (public health), enrolled on 2015 from Tata Institute of social sciences,</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school of Public Health, Mumbai</a:t>
            </a:r>
          </a:p>
        </p:txBody>
      </p:sp>
      <p:pic>
        <p:nvPicPr>
          <p:cNvPr id="4" name="Picture 3">
            <a:extLst>
              <a:ext uri="{FF2B5EF4-FFF2-40B4-BE49-F238E27FC236}">
                <a16:creationId xmlns:a16="http://schemas.microsoft.com/office/drawing/2014/main" id="{A7B9F276-12B2-4B6C-9DC7-1CE2EBBFADDC}"/>
              </a:ext>
            </a:extLst>
          </p:cNvPr>
          <p:cNvPicPr>
            <a:picLocks noChangeAspect="1"/>
          </p:cNvPicPr>
          <p:nvPr/>
        </p:nvPicPr>
        <p:blipFill>
          <a:blip r:embed="rId2"/>
          <a:stretch>
            <a:fillRect/>
          </a:stretch>
        </p:blipFill>
        <p:spPr>
          <a:xfrm>
            <a:off x="7388942" y="388373"/>
            <a:ext cx="2227007" cy="1984887"/>
          </a:xfrm>
          <a:prstGeom prst="rect">
            <a:avLst/>
          </a:prstGeom>
        </p:spPr>
      </p:pic>
    </p:spTree>
    <p:extLst>
      <p:ext uri="{BB962C8B-B14F-4D97-AF65-F5344CB8AC3E}">
        <p14:creationId xmlns:p14="http://schemas.microsoft.com/office/powerpoint/2010/main" val="4095192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1850A3-A31D-4738-ABBD-CF3B8414F3FB}"/>
              </a:ext>
            </a:extLst>
          </p:cNvPr>
          <p:cNvSpPr/>
          <p:nvPr/>
        </p:nvSpPr>
        <p:spPr>
          <a:xfrm>
            <a:off x="1179871" y="335846"/>
            <a:ext cx="7964129" cy="535531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latin typeface="Arial" panose="020B0604020202020204" pitchFamily="34" charset="0"/>
              </a:rPr>
              <a:t>Achievements: Citation 80,h index 3 and i10 index 3</a:t>
            </a:r>
            <a:br>
              <a:rPr lang="en-US" dirty="0"/>
            </a:br>
            <a:r>
              <a:rPr lang="en-US" dirty="0">
                <a:latin typeface="Arial" panose="020B0604020202020204" pitchFamily="34" charset="0"/>
              </a:rPr>
              <a:t>(i) Research publications</a:t>
            </a:r>
            <a:br>
              <a:rPr lang="en-US" dirty="0"/>
            </a:br>
            <a:r>
              <a:rPr lang="en-US" dirty="0">
                <a:latin typeface="Arial" panose="020B0604020202020204" pitchFamily="34" charset="0"/>
              </a:rPr>
              <a:t>1 . Garg R, Singh G, Kumar S, Verma M, L, Ingle VA, Karuna T, Saigal S,Walia K, Khadanga S. Impact of an Anti-Microbial Stewardship Program on Targeted</a:t>
            </a:r>
            <a:br>
              <a:rPr lang="en-US" dirty="0"/>
            </a:br>
            <a:r>
              <a:rPr lang="en-US" dirty="0">
                <a:latin typeface="Arial" panose="020B0604020202020204" pitchFamily="34" charset="0"/>
              </a:rPr>
              <a:t>Antimicrobial Therapy in a Tertiary Care Health Care Institute in Central India. Cureus. 2021</a:t>
            </a:r>
            <a:br>
              <a:rPr lang="en-US" dirty="0"/>
            </a:br>
            <a:r>
              <a:rPr lang="en-US" dirty="0">
                <a:latin typeface="Arial" panose="020B0604020202020204" pitchFamily="34" charset="0"/>
              </a:rPr>
              <a:t>Oct 5;13(10):e18517. doi: 10.7759/cureus.18517. PMID: 34754675; PMCID: PMC8568562.</a:t>
            </a:r>
            <a:br>
              <a:rPr lang="en-US" dirty="0"/>
            </a:br>
            <a:r>
              <a:rPr lang="en-US" dirty="0">
                <a:latin typeface="Arial" panose="020B0604020202020204" pitchFamily="34" charset="0"/>
              </a:rPr>
              <a:t>2. Alkesh Khurana, Aqeel Hussain, Raj Krishnan Soman, Abhishek Goyal, Brijendra Singh Impact of six-week hospital based Pulmonary Rehabilitation programme in patients with</a:t>
            </a:r>
            <a:br>
              <a:rPr lang="en-US" dirty="0"/>
            </a:br>
            <a:r>
              <a:rPr lang="en-US" dirty="0">
                <a:latin typeface="Arial" panose="020B0604020202020204" pitchFamily="34" charset="0"/>
              </a:rPr>
              <a:t>post Pulmonary Tuberculosis sequelae: Initial results from a hospital based longitudinalstudy.European Respiratory Journal Sep 2020, 56 (suppl</a:t>
            </a:r>
            <a:br>
              <a:rPr lang="en-US" dirty="0"/>
            </a:br>
            <a:r>
              <a:rPr lang="en-US" dirty="0">
                <a:latin typeface="Arial" panose="020B0604020202020204" pitchFamily="34" charset="0"/>
              </a:rPr>
              <a:t>64) 834; DOI: 10.1183/13993003.congress-2020.834</a:t>
            </a:r>
            <a:br>
              <a:rPr lang="en-US" dirty="0"/>
            </a:br>
            <a:r>
              <a:rPr lang="en-US" dirty="0">
                <a:latin typeface="Arial" panose="020B0604020202020204" pitchFamily="34" charset="0"/>
              </a:rPr>
              <a:t>3. Patel U, Gedam DS, Verma M. Effect of back Massage on Lactation among Postnatal</a:t>
            </a:r>
            <a:br>
              <a:rPr lang="en-US" dirty="0"/>
            </a:br>
            <a:r>
              <a:rPr lang="en-US" dirty="0">
                <a:latin typeface="Arial" panose="020B0604020202020204" pitchFamily="34" charset="0"/>
              </a:rPr>
              <a:t>Mothers. Int J Med Res Rev 2013; 1(1):05-11.doi: 10.17511/ijmrr.2013.i01.02.</a:t>
            </a:r>
            <a:endParaRPr lang="en-US" dirty="0"/>
          </a:p>
        </p:txBody>
      </p:sp>
    </p:spTree>
    <p:extLst>
      <p:ext uri="{BB962C8B-B14F-4D97-AF65-F5344CB8AC3E}">
        <p14:creationId xmlns:p14="http://schemas.microsoft.com/office/powerpoint/2010/main" val="669760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73014D-D5B6-4140-B392-EE4C13F1713C}"/>
              </a:ext>
            </a:extLst>
          </p:cNvPr>
          <p:cNvSpPr/>
          <p:nvPr/>
        </p:nvSpPr>
        <p:spPr>
          <a:xfrm>
            <a:off x="855406" y="58847"/>
            <a:ext cx="8288594" cy="563231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latin typeface="Arial" panose="020B0604020202020204" pitchFamily="34" charset="0"/>
              </a:rPr>
              <a:t>Research projects</a:t>
            </a:r>
            <a:br>
              <a:rPr lang="en-US" dirty="0"/>
            </a:br>
            <a:r>
              <a:rPr lang="en-US" dirty="0">
                <a:latin typeface="Arial" panose="020B0604020202020204" pitchFamily="34" charset="0"/>
              </a:rPr>
              <a:t>A. Chief Investigator</a:t>
            </a:r>
            <a:br>
              <a:rPr lang="en-US" dirty="0"/>
            </a:br>
            <a:r>
              <a:rPr lang="en-US" dirty="0">
                <a:latin typeface="Arial" panose="020B0604020202020204" pitchFamily="34" charset="0"/>
              </a:rPr>
              <a:t>1. Role of nurses in maternal and newborn care at community health centers of rural and tribal districts of Madhya Pradesh. My PhD. Thesis project.</a:t>
            </a:r>
            <a:br>
              <a:rPr lang="en-US" dirty="0"/>
            </a:br>
            <a:r>
              <a:rPr lang="en-US" dirty="0">
                <a:latin typeface="Arial" panose="020B0604020202020204" pitchFamily="34" charset="0"/>
              </a:rPr>
              <a:t>2. An expedition of the clinical learning experience of B.Sc. H nursing students of AIIMSBhopal:A mix-</a:t>
            </a:r>
            <a:r>
              <a:rPr lang="en-US" dirty="0" err="1">
                <a:latin typeface="Arial" panose="020B0604020202020204" pitchFamily="34" charset="0"/>
              </a:rPr>
              <a:t>methodology.B.Co</a:t>
            </a:r>
            <a:r>
              <a:rPr lang="en-US" dirty="0">
                <a:latin typeface="Arial" panose="020B0604020202020204" pitchFamily="34" charset="0"/>
              </a:rPr>
              <a:t>-Investigator</a:t>
            </a:r>
            <a:br>
              <a:rPr lang="en-US" dirty="0"/>
            </a:br>
            <a:r>
              <a:rPr lang="en-US" dirty="0">
                <a:latin typeface="Arial" panose="020B0604020202020204" pitchFamily="34" charset="0"/>
              </a:rPr>
              <a:t>1. Prevalence of musculoskeletal pain conditions and their associated factors among nursing</a:t>
            </a:r>
            <a:br>
              <a:rPr lang="en-US" dirty="0"/>
            </a:br>
            <a:r>
              <a:rPr lang="en-US" dirty="0">
                <a:latin typeface="Arial" panose="020B0604020202020204" pitchFamily="34" charset="0"/>
              </a:rPr>
              <a:t>students of AIIMS Bhopal.</a:t>
            </a:r>
            <a:br>
              <a:rPr lang="en-US" dirty="0"/>
            </a:br>
            <a:r>
              <a:rPr lang="en-US" dirty="0">
                <a:latin typeface="Arial" panose="020B0604020202020204" pitchFamily="34" charset="0"/>
              </a:rPr>
              <a:t>2. The actual and preferred clinical learning experience and impending factors for effective</a:t>
            </a:r>
            <a:br>
              <a:rPr lang="en-US" dirty="0"/>
            </a:br>
            <a:r>
              <a:rPr lang="en-US" dirty="0">
                <a:latin typeface="Arial" panose="020B0604020202020204" pitchFamily="34" charset="0"/>
              </a:rPr>
              <a:t>learning among nursing students</a:t>
            </a:r>
            <a:br>
              <a:rPr lang="en-US" dirty="0"/>
            </a:br>
            <a:r>
              <a:rPr lang="en-US" dirty="0">
                <a:latin typeface="Arial" panose="020B0604020202020204" pitchFamily="34" charset="0"/>
              </a:rPr>
              <a:t>3. Anxiety, sleep, quality and coping strategies adopted among the frontline COVID warriors</a:t>
            </a:r>
            <a:br>
              <a:rPr lang="en-US" dirty="0"/>
            </a:br>
            <a:r>
              <a:rPr lang="en-US" dirty="0">
                <a:latin typeface="Arial" panose="020B0604020202020204" pitchFamily="34" charset="0"/>
              </a:rPr>
              <a:t>during the 2nd wave of the COVID pandemic.</a:t>
            </a:r>
            <a:br>
              <a:rPr lang="en-US" dirty="0"/>
            </a:br>
            <a:r>
              <a:rPr lang="en-US" dirty="0">
                <a:latin typeface="Arial" panose="020B0604020202020204" pitchFamily="34" charset="0"/>
              </a:rPr>
              <a:t>4. Diabetes Education and insulin knowledge assessment in Nursing staff in a recently started</a:t>
            </a:r>
            <a:br>
              <a:rPr lang="en-US" dirty="0"/>
            </a:br>
            <a:r>
              <a:rPr lang="en-US" dirty="0">
                <a:latin typeface="Arial" panose="020B0604020202020204" pitchFamily="34" charset="0"/>
              </a:rPr>
              <a:t>tertiary care teaching hospital in India</a:t>
            </a:r>
            <a:br>
              <a:rPr lang="en-US" dirty="0"/>
            </a:br>
            <a:r>
              <a:rPr lang="en-US" dirty="0">
                <a:latin typeface="Arial" panose="020B0604020202020204" pitchFamily="34" charset="0"/>
              </a:rPr>
              <a:t>5 Project title: Implementation of Anti Microbial Stewardship Program (AMSP) at</a:t>
            </a:r>
            <a:br>
              <a:rPr lang="en-US" dirty="0"/>
            </a:br>
            <a:r>
              <a:rPr lang="en-US" dirty="0">
                <a:latin typeface="Arial" panose="020B0604020202020204" pitchFamily="34" charset="0"/>
              </a:rPr>
              <a:t>AIIMS Bhopal Project ID EL008</a:t>
            </a:r>
            <a:endParaRPr lang="en-US" dirty="0"/>
          </a:p>
        </p:txBody>
      </p:sp>
    </p:spTree>
    <p:extLst>
      <p:ext uri="{BB962C8B-B14F-4D97-AF65-F5344CB8AC3E}">
        <p14:creationId xmlns:p14="http://schemas.microsoft.com/office/powerpoint/2010/main" val="28325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918FF9-23F8-4B58-82C2-7ECBA3523F11}"/>
              </a:ext>
            </a:extLst>
          </p:cNvPr>
          <p:cNvSpPr/>
          <p:nvPr/>
        </p:nvSpPr>
        <p:spPr>
          <a:xfrm>
            <a:off x="811161" y="707923"/>
            <a:ext cx="8332839" cy="600164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dirty="0">
                <a:latin typeface="Times New Roman" panose="02020603050405020304" pitchFamily="18" charset="0"/>
                <a:cs typeface="Times New Roman" panose="02020603050405020304" pitchFamily="18" charset="0"/>
              </a:rPr>
              <a:t>Awards/Scholarships/Officials Appreciation</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Awards</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Secured second rank in the master of nursing 2005 RAK CON,Delhi University.</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Pratibha samman certificate to secure distinction in B.Sc. Nursing course 1999.</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Appreciation letter from Director &amp;CEO AIIMS Bhopal</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Appreciation letter from Principal nursing college AIIMS Bhopal</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Member of the editorial board of American Journal of nursing research AJNR science and educational publishing, New York, United States.</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Member of the editorial board of Public Health Review: International Journal of Public</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Health Research</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Reviewer of Sage open nursing a PubMed Index journal</a:t>
            </a:r>
          </a:p>
        </p:txBody>
      </p:sp>
    </p:spTree>
    <p:extLst>
      <p:ext uri="{BB962C8B-B14F-4D97-AF65-F5344CB8AC3E}">
        <p14:creationId xmlns:p14="http://schemas.microsoft.com/office/powerpoint/2010/main" val="2784588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0D5397-2E45-4A49-82D4-D2F831951714}"/>
              </a:ext>
            </a:extLst>
          </p:cNvPr>
          <p:cNvSpPr/>
          <p:nvPr/>
        </p:nvSpPr>
        <p:spPr>
          <a:xfrm>
            <a:off x="1460090" y="1582341"/>
            <a:ext cx="7683910" cy="452431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dirty="0">
                <a:latin typeface="Times New Roman" panose="02020603050405020304" pitchFamily="18" charset="0"/>
                <a:cs typeface="Times New Roman" panose="02020603050405020304" pitchFamily="18" charset="0"/>
              </a:rPr>
              <a:t>Affiliation with the  professional bodies/institutions/societies</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Vice president, telemedicine society of India, Madhya Pradesh Chapter.</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Executive member of faculty association of AIIMS Bhopal 2017-2020.</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Executive member of Indian association of neonatal nurses</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Member of trained nurses association of India, Indian association of Public health,</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breastfeeding network of India, national neonatal forum and nursing research society of</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India.</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7911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412D21-3A59-410E-AD29-FDCCDAF8A4A0}"/>
              </a:ext>
            </a:extLst>
          </p:cNvPr>
          <p:cNvSpPr/>
          <p:nvPr/>
        </p:nvSpPr>
        <p:spPr>
          <a:xfrm>
            <a:off x="1342102" y="-958646"/>
            <a:ext cx="10161639" cy="646330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br>
              <a:rPr lang="en-US" dirty="0"/>
            </a:br>
            <a:r>
              <a:rPr lang="en-US" dirty="0">
                <a:latin typeface="Arial" panose="020B0604020202020204" pitchFamily="34" charset="0"/>
              </a:rPr>
              <a:t>(</a:t>
            </a:r>
            <a:r>
              <a:rPr lang="en-US" b="1" dirty="0">
                <a:latin typeface="Times New Roman" panose="02020603050405020304" pitchFamily="18" charset="0"/>
                <a:cs typeface="Times New Roman" panose="02020603050405020304" pitchFamily="18" charset="0"/>
              </a:rPr>
              <a:t>vi)Affiliation with the professional bodies /institutions/societies</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Vice president, telemedicine society of India, Madhya Pradesh Chapter.</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Executive member of faculty association of AIIMS Bhopal 2017-2020.</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Executive member of Indian association of neonatal nurses</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Member of trained nurses association of India, Indian association of Public health,</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breastfeeding network of India, national neonatal forum and nursing research society of</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India.</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(vii)Any research/innovative measure involving official recognition</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Implemented dual role integration of nursing education and nursing practices and volunteer</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to act As In Charge Chief Nursing Officer (I/C CNO) of AIIMS Bhopal 940 bedded</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hospital and approximately 1000 nursing officials deployment, training other</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administrative and personnel management were taken care especially in COVID Pandemic</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when AIIMS Bhopal made dedicated covid care hospital with 200 bedded COVID ICU</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beds.</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Developed and implemented induction programme for newly recruited nursing officers of</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AIIMS Bhopal</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Initiated nursing journal club activity for postgraduate nursing students and senior nursing</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officers of AIIMS Bhopal.</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Nurses training in critical care (COVID) for M.P State nurses organized by Center of</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excellence COVID care AIIMS Bhopal.</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Developed short term training programme on patient safety for nurses. It is a MOHFW</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funded training scheme.</a:t>
            </a:r>
          </a:p>
        </p:txBody>
      </p:sp>
    </p:spTree>
    <p:extLst>
      <p:ext uri="{BB962C8B-B14F-4D97-AF65-F5344CB8AC3E}">
        <p14:creationId xmlns:p14="http://schemas.microsoft.com/office/powerpoint/2010/main" val="2774601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7F03ED-5689-494D-BDD5-636C43ADFF29}"/>
              </a:ext>
            </a:extLst>
          </p:cNvPr>
          <p:cNvSpPr/>
          <p:nvPr/>
        </p:nvSpPr>
        <p:spPr>
          <a:xfrm>
            <a:off x="1047135" y="474345"/>
            <a:ext cx="8096865" cy="544764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800" b="1" u="sng" dirty="0">
                <a:solidFill>
                  <a:srgbClr val="C00000"/>
                </a:solidFill>
                <a:latin typeface="Times New Roman" panose="02020603050405020304" pitchFamily="18" charset="0"/>
                <a:cs typeface="Times New Roman" panose="02020603050405020304" pitchFamily="18" charset="0"/>
              </a:rPr>
              <a:t>Professional training</a:t>
            </a:r>
            <a:br>
              <a:rPr lang="en-US" dirty="0"/>
            </a:br>
            <a:r>
              <a:rPr lang="en-US" dirty="0">
                <a:latin typeface="Arial" panose="020B0604020202020204" pitchFamily="34" charset="0"/>
              </a:rPr>
              <a:t>• </a:t>
            </a:r>
            <a:r>
              <a:rPr lang="en-US" sz="2000" b="1" dirty="0">
                <a:latin typeface="Times New Roman" panose="02020603050405020304" pitchFamily="18" charset="0"/>
                <a:cs typeface="Times New Roman" panose="02020603050405020304" pitchFamily="18" charset="0"/>
              </a:rPr>
              <a:t>Participated in critical care nursing workshop organized by international critical care congress between 13-17th February 2008 at Bhopal</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 Attended nursing CME in XX annual convention of national neonatology forum between 7th-10th October 2010 at Jaipur.</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 Attended basic life support training organized by Indian academy of pediatrics at AIIMS Bhopal on 14-7.13</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 Research methodology workshop (3days) organized by AIIMS Bhopal in 2013.</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 Qualitative research workshop (7 days) organized by Indian Institute Of Public Health(IIPH), Gandhi Nagar, Gujrat in 2014.</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 Attended two days of training on the systematic approach to Question paper setting organized by CMET AIIMS Bhopal in the year 2018.</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 Training programme on implementation of NABH standards for hospitals 22.09.2017-</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24.09.2017 at Bhopal.</a:t>
            </a:r>
          </a:p>
        </p:txBody>
      </p:sp>
    </p:spTree>
    <p:extLst>
      <p:ext uri="{BB962C8B-B14F-4D97-AF65-F5344CB8AC3E}">
        <p14:creationId xmlns:p14="http://schemas.microsoft.com/office/powerpoint/2010/main" val="148072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F74758-561C-4EA0-8666-C43FD99439C3}"/>
              </a:ext>
            </a:extLst>
          </p:cNvPr>
          <p:cNvSpPr/>
          <p:nvPr/>
        </p:nvSpPr>
        <p:spPr>
          <a:xfrm>
            <a:off x="1106128" y="324465"/>
            <a:ext cx="9070259" cy="621708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br>
              <a:rPr lang="en-US" dirty="0"/>
            </a:br>
            <a:r>
              <a:rPr lang="en-US" sz="2000" b="1" dirty="0">
                <a:latin typeface="Times New Roman" panose="02020603050405020304" pitchFamily="18" charset="0"/>
                <a:cs typeface="Times New Roman" panose="02020603050405020304" pitchFamily="18" charset="0"/>
              </a:rPr>
              <a:t>organized by IANN and MMU University dated 14-16 the February 2014</a:t>
            </a:r>
          </a:p>
          <a:p>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 Attended NRP master trainer certificate programme on on 05.02.2021 organized byNNF,India and IANN at SGT university Gurugram Haryana.</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 Pediatric oncology skills workshop organized by PODC subgroup of CCLG ,UK and pediatric hematology chapter of IAP between 17 </a:t>
            </a:r>
            <a:r>
              <a:rPr lang="en-US" sz="2000" b="1" dirty="0" err="1">
                <a:latin typeface="Times New Roman" panose="02020603050405020304" pitchFamily="18" charset="0"/>
                <a:cs typeface="Times New Roman" panose="02020603050405020304" pitchFamily="18" charset="0"/>
              </a:rPr>
              <a:t>th</a:t>
            </a:r>
            <a:r>
              <a:rPr lang="en-US" sz="2000" b="1" dirty="0">
                <a:latin typeface="Times New Roman" panose="02020603050405020304" pitchFamily="18" charset="0"/>
                <a:cs typeface="Times New Roman" panose="02020603050405020304" pitchFamily="18" charset="0"/>
              </a:rPr>
              <a:t> to 19 </a:t>
            </a:r>
            <a:r>
              <a:rPr lang="en-US" sz="2000" b="1" dirty="0" err="1">
                <a:latin typeface="Times New Roman" panose="02020603050405020304" pitchFamily="18" charset="0"/>
                <a:cs typeface="Times New Roman" panose="02020603050405020304" pitchFamily="18" charset="0"/>
              </a:rPr>
              <a:t>th</a:t>
            </a:r>
            <a:r>
              <a:rPr lang="en-US" sz="2000" b="1" dirty="0">
                <a:latin typeface="Times New Roman" panose="02020603050405020304" pitchFamily="18" charset="0"/>
                <a:cs typeface="Times New Roman" panose="02020603050405020304" pitchFamily="18" charset="0"/>
              </a:rPr>
              <a:t> February 2021</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 Training of trainer on pediatric nursing emergency preparedness programme forCOVID(PNEPPCO) held on 09.09.2021 organized by AIIMS Delhi.</a:t>
            </a:r>
          </a:p>
          <a:p>
            <a:endParaRPr lang="en-US" sz="2000" b="1" dirty="0">
              <a:latin typeface="Times New Roman" panose="02020603050405020304" pitchFamily="18" charset="0"/>
              <a:cs typeface="Times New Roman" panose="02020603050405020304" pitchFamily="18" charset="0"/>
            </a:endParaRPr>
          </a:p>
          <a:p>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 Training of trainers in India for KMC(ToTKMC) on the occasion of KMCCON2022”organized by department of neonatology and pediatrics’ and KMC foundation of India at VI national conference of Kangaroo mother care in India on 7 and 8 </a:t>
            </a:r>
            <a:r>
              <a:rPr lang="en-US" sz="2000" b="1" dirty="0" err="1">
                <a:latin typeface="Times New Roman" panose="02020603050405020304" pitchFamily="18" charset="0"/>
                <a:cs typeface="Times New Roman" panose="02020603050405020304" pitchFamily="18" charset="0"/>
              </a:rPr>
              <a:t>th</a:t>
            </a:r>
            <a:r>
              <a:rPr lang="en-US" sz="2000" b="1" dirty="0">
                <a:latin typeface="Times New Roman" panose="02020603050405020304" pitchFamily="18" charset="0"/>
                <a:cs typeface="Times New Roman" panose="02020603050405020304" pitchFamily="18" charset="0"/>
              </a:rPr>
              <a:t> April 2022.</a:t>
            </a:r>
          </a:p>
          <a:p>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 Participated in the workshop “Role of obstetrician in promoting KMC in India” on the occasion of “KMCCON2022” organized by department of neonatology and </a:t>
            </a:r>
            <a:r>
              <a:rPr lang="en-US" sz="2000" b="1" dirty="0" err="1">
                <a:latin typeface="Times New Roman" panose="02020603050405020304" pitchFamily="18" charset="0"/>
                <a:cs typeface="Times New Roman" panose="02020603050405020304" pitchFamily="18" charset="0"/>
              </a:rPr>
              <a:t>pediatricsand</a:t>
            </a:r>
            <a:r>
              <a:rPr lang="en-US" sz="2000" b="1" dirty="0">
                <a:latin typeface="Times New Roman" panose="02020603050405020304" pitchFamily="18" charset="0"/>
                <a:cs typeface="Times New Roman" panose="02020603050405020304" pitchFamily="18" charset="0"/>
              </a:rPr>
              <a:t> KMC foundation of India at VI national conference of Kangaroo mother care in India on 9 </a:t>
            </a:r>
            <a:r>
              <a:rPr lang="en-US" sz="2000" b="1" dirty="0" err="1">
                <a:latin typeface="Times New Roman" panose="02020603050405020304" pitchFamily="18" charset="0"/>
                <a:cs typeface="Times New Roman" panose="02020603050405020304" pitchFamily="18" charset="0"/>
              </a:rPr>
              <a:t>th</a:t>
            </a:r>
            <a:r>
              <a:rPr lang="en-US" sz="2000" b="1" dirty="0">
                <a:latin typeface="Times New Roman" panose="02020603050405020304" pitchFamily="18" charset="0"/>
                <a:cs typeface="Times New Roman" panose="02020603050405020304" pitchFamily="18" charset="0"/>
              </a:rPr>
              <a:t> April 2022</a:t>
            </a:r>
            <a:endParaRPr lang="en-US" sz="2000" b="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0863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66ACB0-FD2C-4BCB-A695-F19A50F2BC0F}"/>
              </a:ext>
            </a:extLst>
          </p:cNvPr>
          <p:cNvSpPr/>
          <p:nvPr/>
        </p:nvSpPr>
        <p:spPr>
          <a:xfrm>
            <a:off x="1032387" y="855406"/>
            <a:ext cx="8111613" cy="443198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dirty="0">
                <a:latin typeface="Times New Roman" panose="02020603050405020304" pitchFamily="18" charset="0"/>
                <a:cs typeface="Times New Roman" panose="02020603050405020304" pitchFamily="18" charset="0"/>
              </a:rPr>
              <a:t>Participated in the workshop “IMMEDIATE KMC for sick and small neonates and</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MNICU(iKMC) ” on the occasion of “KMCCON2022” organized by department of</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neonatology and pediatrics and KMC foundation of India at VI national conference of Kangaroo mother care in India on 9 </a:t>
            </a:r>
            <a:r>
              <a:rPr lang="en-US" sz="2400" dirty="0" err="1">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April 2022.</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(IX) Member of the different committees of AIIMS Bhopal</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(x) Any other information.</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Instituted Sumer Jyoti gold medal for overall topper in BSc Hons nursing programme at AIIMS</a:t>
            </a:r>
            <a:br>
              <a:rPr lang="en-US" sz="2400" dirty="0">
                <a:latin typeface="Times New Roman" panose="02020603050405020304" pitchFamily="18" charset="0"/>
                <a:cs typeface="Times New Roman" panose="02020603050405020304" pitchFamily="18" charset="0"/>
              </a:rPr>
            </a:br>
            <a:r>
              <a:rPr lang="en-US" dirty="0">
                <a:latin typeface="Arial" panose="020B0604020202020204" pitchFamily="34" charset="0"/>
              </a:rPr>
              <a:t>Bhopal</a:t>
            </a:r>
            <a:endParaRPr lang="en-US" dirty="0"/>
          </a:p>
        </p:txBody>
      </p:sp>
    </p:spTree>
    <p:extLst>
      <p:ext uri="{BB962C8B-B14F-4D97-AF65-F5344CB8AC3E}">
        <p14:creationId xmlns:p14="http://schemas.microsoft.com/office/powerpoint/2010/main" val="343407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5A0E90-0ADE-46B2-A5F8-1D28CC9242E7}"/>
              </a:ext>
            </a:extLst>
          </p:cNvPr>
          <p:cNvSpPr/>
          <p:nvPr/>
        </p:nvSpPr>
        <p:spPr>
          <a:xfrm>
            <a:off x="1125414" y="2967335"/>
            <a:ext cx="9941184" cy="1200329"/>
          </a:xfrm>
          <a:prstGeom prst="rect">
            <a:avLst/>
          </a:prstGeom>
        </p:spPr>
        <p:style>
          <a:lnRef idx="1">
            <a:schemeClr val="accent3"/>
          </a:lnRef>
          <a:fillRef idx="2">
            <a:schemeClr val="accent3"/>
          </a:fillRef>
          <a:effectRef idx="1">
            <a:schemeClr val="accent3"/>
          </a:effectRef>
          <a:fontRef idx="minor">
            <a:schemeClr val="dk1"/>
          </a:fontRef>
        </p:style>
        <p:txBody>
          <a:bodyPr wrap="none" lIns="91440" tIns="45720" rIns="91440" bIns="45720">
            <a:spAutoFit/>
          </a:bodyPr>
          <a:lstStyle/>
          <a:p>
            <a:pPr algn="ctr"/>
            <a:r>
              <a:rPr lang="en-US" sz="7200" b="1" dirty="0">
                <a:ln w="12700">
                  <a:solidFill>
                    <a:schemeClr val="accent1"/>
                  </a:solidFill>
                  <a:prstDash val="solid"/>
                </a:ln>
                <a:solidFill>
                  <a:srgbClr val="C0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PLENARY SESSION - 1</a:t>
            </a:r>
          </a:p>
        </p:txBody>
      </p:sp>
    </p:spTree>
    <p:extLst>
      <p:ext uri="{BB962C8B-B14F-4D97-AF65-F5344CB8AC3E}">
        <p14:creationId xmlns:p14="http://schemas.microsoft.com/office/powerpoint/2010/main" val="354582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amond(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fade">
                                      <p:cBhvr>
                                        <p:cTn id="12" dur="2000"/>
                                        <p:tgtEl>
                                          <p:spTgt spid="4">
                                            <p:bg/>
                                          </p:spTgt>
                                        </p:tgtEl>
                                      </p:cBhvr>
                                    </p:animEffect>
                                    <p:anim calcmode="lin" valueType="num">
                                      <p:cBhvr>
                                        <p:cTn id="13" dur="2000" fill="hold"/>
                                        <p:tgtEl>
                                          <p:spTgt spid="4">
                                            <p:bg/>
                                          </p:spTgt>
                                        </p:tgtEl>
                                        <p:attrNameLst>
                                          <p:attrName>ppt_w</p:attrName>
                                        </p:attrNameLst>
                                      </p:cBhvr>
                                      <p:tavLst>
                                        <p:tav tm="0" fmla="#ppt_w*sin(2.5*pi*$)">
                                          <p:val>
                                            <p:fltVal val="0"/>
                                          </p:val>
                                        </p:tav>
                                        <p:tav tm="100000">
                                          <p:val>
                                            <p:fltVal val="1"/>
                                          </p:val>
                                        </p:tav>
                                      </p:tavLst>
                                    </p:anim>
                                    <p:anim calcmode="lin" valueType="num">
                                      <p:cBhvr>
                                        <p:cTn id="14" dur="2000" fill="hold"/>
                                        <p:tgtEl>
                                          <p:spTgt spid="4">
                                            <p:bg/>
                                          </p:spTgt>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2000"/>
                                        <p:tgtEl>
                                          <p:spTgt spid="4">
                                            <p:txEl>
                                              <p:pRg st="0" end="0"/>
                                            </p:txEl>
                                          </p:spTgt>
                                        </p:tgtEl>
                                      </p:cBhvr>
                                    </p:animEffect>
                                    <p:anim calcmode="lin" valueType="num">
                                      <p:cBhvr>
                                        <p:cTn id="18"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19"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1" nodeType="clickEffect">
                                  <p:stCondLst>
                                    <p:cond delay="0"/>
                                  </p:stCondLst>
                                  <p:childTnLst>
                                    <p:set>
                                      <p:cBhvr>
                                        <p:cTn id="23" dur="1" fill="hold">
                                          <p:stCondLst>
                                            <p:cond delay="0"/>
                                          </p:stCondLst>
                                        </p:cTn>
                                        <p:tgtEl>
                                          <p:spTgt spid="4">
                                            <p:bg/>
                                          </p:spTgt>
                                        </p:tgtEl>
                                        <p:attrNameLst>
                                          <p:attrName>style.visibility</p:attrName>
                                        </p:attrNameLst>
                                      </p:cBhvr>
                                      <p:to>
                                        <p:strVal val="visible"/>
                                      </p:to>
                                    </p:set>
                                    <p:animEffect transition="in" filter="wheel(1)">
                                      <p:cBhvr>
                                        <p:cTn id="24" dur="2000"/>
                                        <p:tgtEl>
                                          <p:spTgt spid="4">
                                            <p:bg/>
                                          </p:spTgt>
                                        </p:tgtEl>
                                      </p:cBhvr>
                                    </p:animEffect>
                                  </p:childTnLst>
                                </p:cTn>
                              </p:par>
                              <p:par>
                                <p:cTn id="25" presetID="21" presetClass="entr" presetSubtype="1" fill="hold" grpId="1"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heel(1)">
                                      <p:cBhvr>
                                        <p:cTn id="2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P spid="4" grpId="1" uiExpand="1" build="allAtOnce"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593B4-4B74-4A10-AA9A-C80E85ADF403}"/>
              </a:ext>
            </a:extLst>
          </p:cNvPr>
          <p:cNvSpPr>
            <a:spLocks noGrp="1"/>
          </p:cNvSpPr>
          <p:nvPr>
            <p:ph type="title"/>
          </p:nvPr>
        </p:nvSpPr>
        <p:spPr>
          <a:xfrm>
            <a:off x="677333" y="609600"/>
            <a:ext cx="10445254" cy="1320800"/>
          </a:xfrm>
        </p:spPr>
        <p:style>
          <a:lnRef idx="1">
            <a:schemeClr val="accent1"/>
          </a:lnRef>
          <a:fillRef idx="2">
            <a:schemeClr val="accent1"/>
          </a:fillRef>
          <a:effectRef idx="1">
            <a:schemeClr val="accent1"/>
          </a:effectRef>
          <a:fontRef idx="minor">
            <a:schemeClr val="dk1"/>
          </a:fontRef>
        </p:style>
        <p:txBody>
          <a:bodyPr/>
          <a:lstStyle/>
          <a:p>
            <a:r>
              <a:rPr lang="en-US" b="1" u="sng" dirty="0">
                <a:solidFill>
                  <a:srgbClr val="C00000"/>
                </a:solidFill>
              </a:rPr>
              <a:t>CURRICULUM ACTIVITIES IN OUR COLLEGE </a:t>
            </a:r>
          </a:p>
        </p:txBody>
      </p:sp>
      <p:pic>
        <p:nvPicPr>
          <p:cNvPr id="3" name="Picture 2">
            <a:extLst>
              <a:ext uri="{FF2B5EF4-FFF2-40B4-BE49-F238E27FC236}">
                <a16:creationId xmlns:a16="http://schemas.microsoft.com/office/drawing/2014/main" id="{2CF960A6-F668-4F6B-88D7-4AA4FE3B17DE}"/>
              </a:ext>
            </a:extLst>
          </p:cNvPr>
          <p:cNvPicPr>
            <a:picLocks noChangeAspect="1"/>
          </p:cNvPicPr>
          <p:nvPr/>
        </p:nvPicPr>
        <p:blipFill>
          <a:blip r:embed="rId2"/>
          <a:stretch>
            <a:fillRect/>
          </a:stretch>
        </p:blipFill>
        <p:spPr>
          <a:xfrm>
            <a:off x="677334" y="1930399"/>
            <a:ext cx="10445254" cy="4794865"/>
          </a:xfrm>
          <a:prstGeom prst="rect">
            <a:avLst/>
          </a:prstGeom>
        </p:spPr>
      </p:pic>
    </p:spTree>
    <p:extLst>
      <p:ext uri="{BB962C8B-B14F-4D97-AF65-F5344CB8AC3E}">
        <p14:creationId xmlns:p14="http://schemas.microsoft.com/office/powerpoint/2010/main" val="41224313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ADEF76-E0AB-4B3A-AE82-B8811E5E682B}"/>
              </a:ext>
            </a:extLst>
          </p:cNvPr>
          <p:cNvSpPr/>
          <p:nvPr/>
        </p:nvSpPr>
        <p:spPr>
          <a:xfrm>
            <a:off x="2726202" y="2967335"/>
            <a:ext cx="6739602" cy="1446550"/>
          </a:xfrm>
          <a:prstGeom prst="rect">
            <a:avLst/>
          </a:prstGeom>
        </p:spPr>
        <p:style>
          <a:lnRef idx="1">
            <a:schemeClr val="accent3"/>
          </a:lnRef>
          <a:fillRef idx="2">
            <a:schemeClr val="accent3"/>
          </a:fillRef>
          <a:effectRef idx="1">
            <a:schemeClr val="accent3"/>
          </a:effectRef>
          <a:fontRef idx="minor">
            <a:schemeClr val="dk1"/>
          </a:fontRef>
        </p:style>
        <p:txBody>
          <a:bodyPr wrap="none" lIns="91440" tIns="45720" rIns="91440" bIns="45720">
            <a:spAutoFit/>
          </a:bodyPr>
          <a:lstStyle/>
          <a:p>
            <a:pPr algn="ctr"/>
            <a:r>
              <a:rPr lang="en-US" sz="8800" b="1" cap="none" spc="0" dirty="0">
                <a:ln w="12700">
                  <a:solidFill>
                    <a:schemeClr val="accent1"/>
                  </a:solidFill>
                  <a:prstDash val="solid"/>
                </a:ln>
                <a:solidFill>
                  <a:srgbClr val="C0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TEA BREAK</a:t>
            </a:r>
          </a:p>
        </p:txBody>
      </p:sp>
    </p:spTree>
    <p:extLst>
      <p:ext uri="{BB962C8B-B14F-4D97-AF65-F5344CB8AC3E}">
        <p14:creationId xmlns:p14="http://schemas.microsoft.com/office/powerpoint/2010/main" val="52946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5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5000"/>
                                        <p:tgtEl>
                                          <p:spTgt spid="3">
                                            <p:bg/>
                                          </p:spTgt>
                                        </p:tgtEl>
                                      </p:cBhvr>
                                    </p:animEffect>
                                    <p:anim calcmode="lin" valueType="num">
                                      <p:cBhvr>
                                        <p:cTn id="13" dur="5000" fill="hold"/>
                                        <p:tgtEl>
                                          <p:spTgt spid="3">
                                            <p:bg/>
                                          </p:spTgt>
                                        </p:tgtEl>
                                        <p:attrNameLst>
                                          <p:attrName>ppt_w</p:attrName>
                                        </p:attrNameLst>
                                      </p:cBhvr>
                                      <p:tavLst>
                                        <p:tav tm="0" fmla="#ppt_w*sin(2.5*pi*$)">
                                          <p:val>
                                            <p:fltVal val="0"/>
                                          </p:val>
                                        </p:tav>
                                        <p:tav tm="100000">
                                          <p:val>
                                            <p:fltVal val="1"/>
                                          </p:val>
                                        </p:tav>
                                      </p:tavLst>
                                    </p:anim>
                                    <p:anim calcmode="lin" valueType="num">
                                      <p:cBhvr>
                                        <p:cTn id="14" dur="5000" fill="hold"/>
                                        <p:tgtEl>
                                          <p:spTgt spid="3">
                                            <p:bg/>
                                          </p:spTgt>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0"/>
                                        <p:tgtEl>
                                          <p:spTgt spid="3">
                                            <p:txEl>
                                              <p:pRg st="0" end="0"/>
                                            </p:txEl>
                                          </p:spTgt>
                                        </p:tgtEl>
                                      </p:cBhvr>
                                    </p:animEffect>
                                    <p:anim calcmode="lin" valueType="num">
                                      <p:cBhvr>
                                        <p:cTn id="18" dur="5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9" dur="5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1" nodeType="clickEffect">
                                  <p:stCondLst>
                                    <p:cond delay="0"/>
                                  </p:stCondLst>
                                  <p:childTnLst>
                                    <p:set>
                                      <p:cBhvr>
                                        <p:cTn id="23" dur="1" fill="hold">
                                          <p:stCondLst>
                                            <p:cond delay="0"/>
                                          </p:stCondLst>
                                        </p:cTn>
                                        <p:tgtEl>
                                          <p:spTgt spid="3">
                                            <p:bg/>
                                          </p:spTgt>
                                        </p:tgtEl>
                                        <p:attrNameLst>
                                          <p:attrName>style.visibility</p:attrName>
                                        </p:attrNameLst>
                                      </p:cBhvr>
                                      <p:to>
                                        <p:strVal val="visible"/>
                                      </p:to>
                                    </p:set>
                                    <p:animEffect transition="in" filter="wheel(1)">
                                      <p:cBhvr>
                                        <p:cTn id="24" dur="2000"/>
                                        <p:tgtEl>
                                          <p:spTgt spid="3">
                                            <p:bg/>
                                          </p:spTgt>
                                        </p:tgtEl>
                                      </p:cBhvr>
                                    </p:animEffect>
                                  </p:childTnLst>
                                </p:cTn>
                              </p:par>
                              <p:par>
                                <p:cTn id="25" presetID="21" presetClass="entr" presetSubtype="1" fill="hold" grpId="1"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heel(1)">
                                      <p:cBhvr>
                                        <p:cTn id="2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3" grpId="1" build="allAtOnce"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7886C-05E2-48B5-874B-5422F8EB5AF2}"/>
              </a:ext>
            </a:extLst>
          </p:cNvPr>
          <p:cNvSpPr>
            <a:spLocks noGrp="1"/>
          </p:cNvSpPr>
          <p:nvPr>
            <p:ph type="title"/>
          </p:nvPr>
        </p:nvSpPr>
        <p:spPr>
          <a:xfrm>
            <a:off x="1295402" y="657226"/>
            <a:ext cx="9601196" cy="1343024"/>
          </a:xfrm>
        </p:spPr>
        <p:style>
          <a:lnRef idx="1">
            <a:schemeClr val="accent1"/>
          </a:lnRef>
          <a:fillRef idx="2">
            <a:schemeClr val="accent1"/>
          </a:fillRef>
          <a:effectRef idx="1">
            <a:schemeClr val="accent1"/>
          </a:effectRef>
          <a:fontRef idx="minor">
            <a:schemeClr val="dk1"/>
          </a:fontRef>
        </p:style>
        <p:txBody>
          <a:bodyPr>
            <a:normAutofit/>
          </a:bodyPr>
          <a:lstStyle/>
          <a:p>
            <a:r>
              <a:rPr lang="en-US" sz="3600" b="1" u="sng" dirty="0">
                <a:solidFill>
                  <a:srgbClr val="C00000"/>
                </a:solidFill>
                <a:latin typeface="Times New Roman" panose="02020603050405020304" pitchFamily="18" charset="0"/>
                <a:cs typeface="Times New Roman" panose="02020603050405020304" pitchFamily="18" charset="0"/>
              </a:rPr>
              <a:t>CURRICULUM  VITAE </a:t>
            </a:r>
          </a:p>
        </p:txBody>
      </p:sp>
      <p:sp>
        <p:nvSpPr>
          <p:cNvPr id="3" name="Content Placeholder 2">
            <a:extLst>
              <a:ext uri="{FF2B5EF4-FFF2-40B4-BE49-F238E27FC236}">
                <a16:creationId xmlns:a16="http://schemas.microsoft.com/office/drawing/2014/main" id="{6DFD7F47-8A81-40BC-8465-65F2B66B5AE9}"/>
              </a:ext>
            </a:extLst>
          </p:cNvPr>
          <p:cNvSpPr>
            <a:spLocks noGrp="1"/>
          </p:cNvSpPr>
          <p:nvPr>
            <p:ph idx="1"/>
          </p:nvPr>
        </p:nvSpPr>
        <p:spPr>
          <a:xfrm>
            <a:off x="1295401" y="1885950"/>
            <a:ext cx="9601196" cy="3989918"/>
          </a:xfrm>
        </p:spPr>
        <p:style>
          <a:lnRef idx="1">
            <a:schemeClr val="accent3"/>
          </a:lnRef>
          <a:fillRef idx="2">
            <a:schemeClr val="accent3"/>
          </a:fillRef>
          <a:effectRef idx="1">
            <a:schemeClr val="accent3"/>
          </a:effectRef>
          <a:fontRef idx="minor">
            <a:schemeClr val="dk1"/>
          </a:fontRef>
        </p:style>
        <p:txBody>
          <a:bodyPr>
            <a:noAutofit/>
          </a:bodyPr>
          <a:lstStyle/>
          <a:p>
            <a:r>
              <a:rPr lang="en-US" sz="2400" b="1" dirty="0">
                <a:latin typeface="Times New Roman" panose="02020603050405020304" pitchFamily="18" charset="0"/>
                <a:cs typeface="Times New Roman" panose="02020603050405020304" pitchFamily="18" charset="0"/>
              </a:rPr>
              <a:t>Name : Mrs. Vandana  Pakhide ( Nursing Officer ) </a:t>
            </a:r>
          </a:p>
          <a:p>
            <a:r>
              <a:rPr lang="en-US" sz="2400" b="1" dirty="0">
                <a:latin typeface="Times New Roman" panose="02020603050405020304" pitchFamily="18" charset="0"/>
                <a:cs typeface="Times New Roman" panose="02020603050405020304" pitchFamily="18" charset="0"/>
              </a:rPr>
              <a:t>Indian Institute of Science Education  and Research ,Bhopal</a:t>
            </a:r>
          </a:p>
          <a:p>
            <a:r>
              <a:rPr lang="en-US" sz="2400" b="1" u="sng" dirty="0">
                <a:latin typeface="Times New Roman" panose="02020603050405020304" pitchFamily="18" charset="0"/>
                <a:cs typeface="Times New Roman" panose="02020603050405020304" pitchFamily="18" charset="0"/>
              </a:rPr>
              <a:t>Qualification </a:t>
            </a:r>
            <a:r>
              <a:rPr lang="en-US" sz="2400" b="1" dirty="0">
                <a:latin typeface="Times New Roman" panose="02020603050405020304" pitchFamily="18" charset="0"/>
                <a:cs typeface="Times New Roman" panose="02020603050405020304" pitchFamily="18" charset="0"/>
              </a:rPr>
              <a:t>: 1  . BSc .Nursing from college of nursing  Devi Ahilaya  							  University, Indore M.P .1999</a:t>
            </a:r>
          </a:p>
          <a:p>
            <a:pPr marL="0" indent="0">
              <a:buNone/>
            </a:pPr>
            <a:r>
              <a:rPr lang="en-US" sz="2400" b="1" dirty="0">
                <a:latin typeface="Times New Roman" panose="02020603050405020304" pitchFamily="18" charset="0"/>
                <a:cs typeface="Times New Roman" panose="02020603050405020304" pitchFamily="18" charset="0"/>
              </a:rPr>
              <a:t>                            2.   MSc . Nursing ( Medical –Surgical Nursing ) 										Barkatullah University  Bhopal M.P.2012 </a:t>
            </a:r>
          </a:p>
          <a:p>
            <a:pPr marL="0" indent="0" algn="ctr">
              <a:buNone/>
            </a:pPr>
            <a:r>
              <a:rPr lang="en-US" sz="2400" b="1" dirty="0">
                <a:latin typeface="Times New Roman" panose="02020603050405020304" pitchFamily="18" charset="0"/>
                <a:cs typeface="Times New Roman" panose="02020603050405020304" pitchFamily="18" charset="0"/>
              </a:rPr>
              <a:t>                    3. M.A .Sociology from Dr. Hari Singh Gour      University,Sagar 	M.P. India 2002 .</a:t>
            </a:r>
          </a:p>
          <a:p>
            <a:pPr marL="0" indent="0">
              <a:buNone/>
            </a:pPr>
            <a:r>
              <a:rPr lang="en-US" sz="2400" b="1" dirty="0">
                <a:latin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id="{A1A5C914-3367-4DA0-A39D-94FE3030AFC8}"/>
              </a:ext>
            </a:extLst>
          </p:cNvPr>
          <p:cNvPicPr>
            <a:picLocks noChangeAspect="1"/>
          </p:cNvPicPr>
          <p:nvPr/>
        </p:nvPicPr>
        <p:blipFill>
          <a:blip r:embed="rId2"/>
          <a:stretch>
            <a:fillRect/>
          </a:stretch>
        </p:blipFill>
        <p:spPr>
          <a:xfrm>
            <a:off x="9097633" y="657225"/>
            <a:ext cx="1910317" cy="1673019"/>
          </a:xfrm>
          <a:prstGeom prst="rect">
            <a:avLst/>
          </a:prstGeom>
        </p:spPr>
      </p:pic>
    </p:spTree>
    <p:extLst>
      <p:ext uri="{BB962C8B-B14F-4D97-AF65-F5344CB8AC3E}">
        <p14:creationId xmlns:p14="http://schemas.microsoft.com/office/powerpoint/2010/main" val="22341908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EFBDE-D319-494D-9D7E-C29C14CF1F5D}"/>
              </a:ext>
            </a:extLst>
          </p:cNvPr>
          <p:cNvSpPr>
            <a:spLocks noGrp="1"/>
          </p:cNvSpPr>
          <p:nvPr>
            <p:ph type="title"/>
          </p:nvPr>
        </p:nvSpPr>
        <p:spPr>
          <a:xfrm>
            <a:off x="914399" y="942975"/>
            <a:ext cx="10487025" cy="5786437"/>
          </a:xfrm>
        </p:spPr>
        <p:style>
          <a:lnRef idx="1">
            <a:schemeClr val="accent3"/>
          </a:lnRef>
          <a:fillRef idx="2">
            <a:schemeClr val="accent3"/>
          </a:fillRef>
          <a:effectRef idx="1">
            <a:schemeClr val="accent3"/>
          </a:effectRef>
          <a:fontRef idx="minor">
            <a:schemeClr val="dk1"/>
          </a:fontRef>
        </p:style>
        <p:txBody>
          <a:bodyPr>
            <a:noAutofit/>
          </a:bodyPr>
          <a:lstStyle/>
          <a:p>
            <a:r>
              <a:rPr lang="en-US" sz="3200" b="1" u="sng" dirty="0">
                <a:solidFill>
                  <a:srgbClr val="C00000"/>
                </a:solidFill>
                <a:latin typeface="Times New Roman" panose="02020603050405020304" pitchFamily="18" charset="0"/>
                <a:cs typeface="Times New Roman" panose="02020603050405020304" pitchFamily="18" charset="0"/>
              </a:rPr>
              <a:t>Experience: </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More than 10 years of teaching experience in different college of nursing Bhopal. Worked as</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Nursing Tutor in Bhopal Memorial Hospital and Research Centre and also as Associate</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Professer in Pragyan College of Nursing Bhopal. 8.2 years of clinical experience in</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Jawaherlal Nehru cancer hospital and Research centre Bhopal. Presently working as Nursing</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Officer in IISER (Indian Institute of Science Education and Research) Bhopal.</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Research publications</a:t>
            </a:r>
            <a:br>
              <a:rPr lang="en-US" sz="2000" b="1" dirty="0">
                <a:latin typeface="Times New Roman" panose="02020603050405020304" pitchFamily="18" charset="0"/>
                <a:cs typeface="Times New Roman" panose="02020603050405020304" pitchFamily="18" charset="0"/>
              </a:rPr>
            </a:br>
            <a:br>
              <a:rPr lang="en-US" sz="2000" b="1" dirty="0">
                <a:latin typeface="Times New Roman" panose="02020603050405020304" pitchFamily="18" charset="0"/>
                <a:cs typeface="Times New Roman" panose="02020603050405020304" pitchFamily="18" charset="0"/>
              </a:rPr>
            </a:b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1. Pakhide, V. (2019). A descriptive study to assess the prevalence of overweight and</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obesity by calculating BMI (Body Mass Index) among women at selected community</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area of Bhopal, Madhya Pradesh, India. Public Health Review: International Journal</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of Public Health Research, 6(6), 214-218. https://doi.org/10.17511/ijphr.2019.i6.01</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09255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0B44CC-D9CA-48BC-88EF-857475AFE3A3}"/>
              </a:ext>
            </a:extLst>
          </p:cNvPr>
          <p:cNvSpPr/>
          <p:nvPr/>
        </p:nvSpPr>
        <p:spPr>
          <a:xfrm>
            <a:off x="651165" y="1720840"/>
            <a:ext cx="11305308" cy="39703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800" b="1" dirty="0">
                <a:latin typeface="Times New Roman" panose="02020603050405020304" pitchFamily="18" charset="0"/>
                <a:cs typeface="Times New Roman" panose="02020603050405020304" pitchFamily="18" charset="0"/>
              </a:rPr>
              <a:t>2. Pakhide V. A quasi-experimental study to assess the effect of modified</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communication board on communication ability of post operative CABG patient at selected hospital Bhopal Madhya Pradesh, India. Int. J. Med Red Rev 2019;7</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(6):475-481.doi:10.17511/ijmrr,2019.i06.06</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3. A study to assess the effectiveness of the structured teaching program on prevention of pressure ulcer by using Braden scale among staff nurses working on selected hospital of Bhopal int J Med Res Rev 2013;1(3):120-124.</a:t>
            </a:r>
            <a:endParaRPr lang="en-US" sz="2800" dirty="0"/>
          </a:p>
        </p:txBody>
      </p:sp>
    </p:spTree>
    <p:extLst>
      <p:ext uri="{BB962C8B-B14F-4D97-AF65-F5344CB8AC3E}">
        <p14:creationId xmlns:p14="http://schemas.microsoft.com/office/powerpoint/2010/main" val="3179345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E80D2-282C-4EEF-995A-7272257348FA}"/>
              </a:ext>
            </a:extLst>
          </p:cNvPr>
          <p:cNvSpPr>
            <a:spLocks noGrp="1"/>
          </p:cNvSpPr>
          <p:nvPr>
            <p:ph type="title"/>
          </p:nvPr>
        </p:nvSpPr>
        <p:spPr>
          <a:xfrm>
            <a:off x="114299" y="871538"/>
            <a:ext cx="11915775" cy="5572125"/>
          </a:xfrm>
        </p:spPr>
        <p:style>
          <a:lnRef idx="1">
            <a:schemeClr val="accent3"/>
          </a:lnRef>
          <a:fillRef idx="2">
            <a:schemeClr val="accent3"/>
          </a:fillRef>
          <a:effectRef idx="1">
            <a:schemeClr val="accent3"/>
          </a:effectRef>
          <a:fontRef idx="minor">
            <a:schemeClr val="dk1"/>
          </a:fontRef>
        </p:style>
        <p:txBody>
          <a:bodyPr>
            <a:noAutofit/>
          </a:bodyPr>
          <a:lstStyle/>
          <a:p>
            <a:r>
              <a:rPr lang="en-US" sz="2000" b="1" dirty="0">
                <a:latin typeface="Times New Roman" panose="02020603050405020304" pitchFamily="18" charset="0"/>
                <a:cs typeface="Times New Roman" panose="02020603050405020304" pitchFamily="18" charset="0"/>
              </a:rPr>
              <a:t>4</a:t>
            </a:r>
            <a:r>
              <a:rPr lang="en-US" sz="2800" b="1" dirty="0">
                <a:latin typeface="Times New Roman" panose="02020603050405020304" pitchFamily="18" charset="0"/>
                <a:cs typeface="Times New Roman" panose="02020603050405020304" pitchFamily="18" charset="0"/>
              </a:rPr>
              <a:t>. Pakhide V “A pre- experimental study to assess the effect of informational booklet on knowledge regarding prevention of oral cancer among adolescents at selected educational institute of Bhopal.” Indian Journal of Holistic Nursing.</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5. Pakhide V, Verma M. Nursing Leadership Role in Pandemic. Public Health Rev Int J Public Health Res. 2021;8(2):07-12</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6. Singh T, Pakhide V, Verma M. “A pre-experimental study to assess the effect of educational package on knowledge regarding haematopoietic stem cell transplantation among staff nurses working in selected hospital Bhopal, Madhya Pradesh”. Int J Med</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Res Rev. 2021;9(2):58-65.</a:t>
            </a:r>
            <a:br>
              <a:rPr lang="en-US" sz="2800" b="1" dirty="0">
                <a:latin typeface="Times New Roman" panose="02020603050405020304" pitchFamily="18" charset="0"/>
                <a:cs typeface="Times New Roman" panose="02020603050405020304" pitchFamily="18" charset="0"/>
              </a:rPr>
            </a:b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9216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EBF25F-7974-4B8A-A813-A26F33857CB2}"/>
              </a:ext>
            </a:extLst>
          </p:cNvPr>
          <p:cNvSpPr/>
          <p:nvPr/>
        </p:nvSpPr>
        <p:spPr>
          <a:xfrm>
            <a:off x="328613" y="1166843"/>
            <a:ext cx="11059824" cy="415498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dirty="0">
                <a:latin typeface="Times New Roman" panose="02020603050405020304" pitchFamily="18" charset="0"/>
                <a:cs typeface="Times New Roman" panose="02020603050405020304" pitchFamily="18" charset="0"/>
              </a:rPr>
              <a:t>Verma, Mamta &amp; Gedam S Neonatal Nursing Challenges in Covid-19 Pandemic</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Nursing journal of India CXI no 6(Nov-Dec 2020):243-247</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Books and manual</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1. Textbook of Perioperative Nursing, 2021 by Kumar Publishing House, New Delhi</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Affiliation with the professional bodies/ institutions/ societies</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Member of trained nurses association of India and NRSI (Nursing Research Society of India)</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UG level question paper setter and examiner (as external and internal) of Barkatullah University Bhopal and Madhya Pradesh Medical science University Jabalpur. PG level question paper setter and dissertation evaluator of M. Sc. Nursing students.</a:t>
            </a:r>
            <a:endParaRPr lang="en-US" sz="2400" dirty="0"/>
          </a:p>
        </p:txBody>
      </p:sp>
    </p:spTree>
    <p:extLst>
      <p:ext uri="{BB962C8B-B14F-4D97-AF65-F5344CB8AC3E}">
        <p14:creationId xmlns:p14="http://schemas.microsoft.com/office/powerpoint/2010/main" val="1638663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945416-9E89-46F6-9F90-59FAC3D17A25}"/>
              </a:ext>
            </a:extLst>
          </p:cNvPr>
          <p:cNvSpPr/>
          <p:nvPr/>
        </p:nvSpPr>
        <p:spPr>
          <a:xfrm>
            <a:off x="1531423" y="2967335"/>
            <a:ext cx="9184202" cy="1107996"/>
          </a:xfrm>
          <a:prstGeom prst="rect">
            <a:avLst/>
          </a:prstGeom>
        </p:spPr>
        <p:style>
          <a:lnRef idx="1">
            <a:schemeClr val="accent3"/>
          </a:lnRef>
          <a:fillRef idx="2">
            <a:schemeClr val="accent3"/>
          </a:fillRef>
          <a:effectRef idx="1">
            <a:schemeClr val="accent3"/>
          </a:effectRef>
          <a:fontRef idx="minor">
            <a:schemeClr val="dk1"/>
          </a:fontRef>
        </p:style>
        <p:txBody>
          <a:bodyPr wrap="square" lIns="91440" tIns="45720" rIns="91440" bIns="45720">
            <a:spAutoFit/>
          </a:bodyPr>
          <a:lstStyle/>
          <a:p>
            <a:pPr algn="ctr"/>
            <a:r>
              <a:rPr lang="en-US" sz="6600" b="1" cap="none" spc="0" dirty="0">
                <a:ln w="12700">
                  <a:solidFill>
                    <a:schemeClr val="accent1"/>
                  </a:solidFill>
                  <a:prstDash val="solid"/>
                </a:ln>
                <a:solidFill>
                  <a:srgbClr val="C0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PLENARY SESSION - 2</a:t>
            </a:r>
          </a:p>
        </p:txBody>
      </p:sp>
    </p:spTree>
    <p:extLst>
      <p:ext uri="{BB962C8B-B14F-4D97-AF65-F5344CB8AC3E}">
        <p14:creationId xmlns:p14="http://schemas.microsoft.com/office/powerpoint/2010/main" val="265332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2000"/>
                                        <p:tgtEl>
                                          <p:spTgt spid="3">
                                            <p:txEl>
                                              <p:pRg st="0" end="0"/>
                                            </p:txEl>
                                          </p:spTgt>
                                        </p:tgtEl>
                                      </p:cBhvr>
                                    </p:animEffect>
                                    <p:anim calcmode="lin" valueType="num">
                                      <p:cBhvr>
                                        <p:cTn id="26"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7"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1" nodeType="clickEffect">
                                  <p:stCondLst>
                                    <p:cond delay="0"/>
                                  </p:stCondLst>
                                  <p:childTnLst>
                                    <p:set>
                                      <p:cBhvr>
                                        <p:cTn id="31" dur="1" fill="hold">
                                          <p:stCondLst>
                                            <p:cond delay="0"/>
                                          </p:stCondLst>
                                        </p:cTn>
                                        <p:tgtEl>
                                          <p:spTgt spid="3">
                                            <p:bg/>
                                          </p:spTgt>
                                        </p:tgtEl>
                                        <p:attrNameLst>
                                          <p:attrName>style.visibility</p:attrName>
                                        </p:attrNameLst>
                                      </p:cBhvr>
                                      <p:to>
                                        <p:strVal val="visible"/>
                                      </p:to>
                                    </p:set>
                                    <p:animEffect transition="in" filter="wheel(1)">
                                      <p:cBhvr>
                                        <p:cTn id="32" dur="2000"/>
                                        <p:tgtEl>
                                          <p:spTgt spid="3">
                                            <p:bg/>
                                          </p:spTgt>
                                        </p:tgtEl>
                                      </p:cBhvr>
                                    </p:animEffect>
                                  </p:childTnLst>
                                </p:cTn>
                              </p:par>
                              <p:par>
                                <p:cTn id="33" presetID="21" presetClass="entr" presetSubtype="1" fill="hold" grpId="1" nodeType="with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wheel(1)">
                                      <p:cBhvr>
                                        <p:cTn id="3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3" grpId="1" build="allAtOnce"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95B8DB-E9C8-4D60-BD22-AA4582B7A3BE}"/>
              </a:ext>
            </a:extLst>
          </p:cNvPr>
          <p:cNvSpPr/>
          <p:nvPr/>
        </p:nvSpPr>
        <p:spPr>
          <a:xfrm>
            <a:off x="1818229" y="2967335"/>
            <a:ext cx="8555548" cy="1446550"/>
          </a:xfrm>
          <a:prstGeom prst="rect">
            <a:avLst/>
          </a:prstGeom>
        </p:spPr>
        <p:style>
          <a:lnRef idx="1">
            <a:schemeClr val="accent3"/>
          </a:lnRef>
          <a:fillRef idx="2">
            <a:schemeClr val="accent3"/>
          </a:fillRef>
          <a:effectRef idx="1">
            <a:schemeClr val="accent3"/>
          </a:effectRef>
          <a:fontRef idx="minor">
            <a:schemeClr val="dk1"/>
          </a:fontRef>
        </p:style>
        <p:txBody>
          <a:bodyPr wrap="none" lIns="91440" tIns="45720" rIns="91440" bIns="45720">
            <a:spAutoFit/>
          </a:bodyPr>
          <a:lstStyle/>
          <a:p>
            <a:pPr algn="ctr"/>
            <a:r>
              <a:rPr lang="en-US" sz="8800" b="1" cap="none" spc="0" dirty="0">
                <a:ln w="12700">
                  <a:solidFill>
                    <a:schemeClr val="accent1"/>
                  </a:solidFill>
                  <a:prstDash val="solid"/>
                </a:ln>
                <a:solidFill>
                  <a:srgbClr val="C0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LUNCH BREAK</a:t>
            </a:r>
          </a:p>
        </p:txBody>
      </p:sp>
    </p:spTree>
    <p:extLst>
      <p:ext uri="{BB962C8B-B14F-4D97-AF65-F5344CB8AC3E}">
        <p14:creationId xmlns:p14="http://schemas.microsoft.com/office/powerpoint/2010/main" val="6845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2000"/>
                                        <p:tgtEl>
                                          <p:spTgt spid="2">
                                            <p:txEl>
                                              <p:pRg st="0" end="0"/>
                                            </p:txEl>
                                          </p:spTgt>
                                        </p:tgtEl>
                                      </p:cBhvr>
                                    </p:animEffect>
                                    <p:anim calcmode="lin" valueType="num">
                                      <p:cBhvr>
                                        <p:cTn id="13"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D695F-6620-40CC-BC1F-52E35E3A0F70}"/>
              </a:ext>
            </a:extLst>
          </p:cNvPr>
          <p:cNvSpPr>
            <a:spLocks noGrp="1"/>
          </p:cNvSpPr>
          <p:nvPr>
            <p:ph type="title"/>
          </p:nvPr>
        </p:nvSpPr>
        <p:spPr>
          <a:xfrm>
            <a:off x="542925" y="743411"/>
            <a:ext cx="11058526" cy="6129337"/>
          </a:xfrm>
        </p:spPr>
        <p:style>
          <a:lnRef idx="1">
            <a:schemeClr val="accent3"/>
          </a:lnRef>
          <a:fillRef idx="2">
            <a:schemeClr val="accent3"/>
          </a:fillRef>
          <a:effectRef idx="1">
            <a:schemeClr val="accent3"/>
          </a:effectRef>
          <a:fontRef idx="minor">
            <a:schemeClr val="dk1"/>
          </a:fontRef>
        </p:style>
        <p:txBody>
          <a:bodyPr>
            <a:normAutofit fontScale="90000"/>
          </a:bodyPr>
          <a:lstStyle/>
          <a:p>
            <a:pPr algn="l"/>
            <a:r>
              <a:rPr lang="it-IT" sz="6000" b="1" u="sng" dirty="0">
                <a:solidFill>
                  <a:srgbClr val="C00000"/>
                </a:solidFill>
                <a:latin typeface="Times New Roman" panose="02020603050405020304" pitchFamily="18" charset="0"/>
                <a:cs typeface="Times New Roman" panose="02020603050405020304" pitchFamily="18" charset="0"/>
              </a:rPr>
              <a:t>Curriculum vitae</a:t>
            </a:r>
            <a:br>
              <a:rPr lang="it-IT" sz="3200" b="1" u="sng" dirty="0">
                <a:latin typeface="Times New Roman" panose="02020603050405020304" pitchFamily="18" charset="0"/>
                <a:cs typeface="Times New Roman" panose="02020603050405020304" pitchFamily="18" charset="0"/>
              </a:rPr>
            </a:br>
            <a:br>
              <a:rPr lang="it-IT" sz="2000" b="1" dirty="0"/>
            </a:br>
            <a:r>
              <a:rPr lang="it-IT" sz="2400" b="1" dirty="0">
                <a:latin typeface="Times New Roman" panose="02020603050405020304" pitchFamily="18" charset="0"/>
                <a:cs typeface="Times New Roman" panose="02020603050405020304" pitchFamily="18" charset="0"/>
              </a:rPr>
              <a:t>Name - Seemant  Parashar                                     </a:t>
            </a:r>
            <a:r>
              <a:rPr lang="en-US" sz="2400" dirty="0">
                <a:latin typeface="Times New Roman" panose="02020603050405020304" pitchFamily="18" charset="0"/>
                <a:cs typeface="Times New Roman" panose="02020603050405020304" pitchFamily="18" charset="0"/>
              </a:rPr>
              <a:t>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pt-BR" sz="2400" b="1" dirty="0">
                <a:latin typeface="Times New Roman" panose="02020603050405020304" pitchFamily="18" charset="0"/>
                <a:cs typeface="Times New Roman" panose="02020603050405020304" pitchFamily="18" charset="0"/>
              </a:rPr>
              <a:t>                </a:t>
            </a:r>
            <a:r>
              <a:rPr lang="pt-BR" sz="2400" dirty="0">
                <a:latin typeface="Times New Roman" panose="02020603050405020304" pitchFamily="18" charset="0"/>
                <a:cs typeface="Times New Roman" panose="02020603050405020304" pitchFamily="18" charset="0"/>
              </a:rPr>
              <a:t>		          		                  		 </a:t>
            </a:r>
            <a:br>
              <a:rPr lang="en-US" sz="2400" dirty="0">
                <a:latin typeface="Times New Roman" panose="02020603050405020304" pitchFamily="18" charset="0"/>
                <a:cs typeface="Times New Roman" panose="02020603050405020304" pitchFamily="18" charset="0"/>
              </a:rPr>
            </a:br>
            <a:r>
              <a:rPr lang="pt-BR" sz="2400" b="1" u="sng" dirty="0">
                <a:solidFill>
                  <a:srgbClr val="C00000"/>
                </a:solidFill>
                <a:latin typeface="Times New Roman" panose="02020603050405020304" pitchFamily="18" charset="0"/>
                <a:cs typeface="Times New Roman" panose="02020603050405020304" pitchFamily="18" charset="0"/>
              </a:rPr>
              <a:t>OBJECTIVE</a:t>
            </a:r>
            <a:br>
              <a:rPr lang="en-US" sz="2400" b="1" dirty="0">
                <a:latin typeface="Times New Roman" panose="02020603050405020304" pitchFamily="18" charset="0"/>
                <a:cs typeface="Times New Roman" panose="02020603050405020304" pitchFamily="18" charset="0"/>
              </a:rPr>
            </a:br>
            <a:r>
              <a:rPr lang="pt-BR" sz="2400" b="1" dirty="0">
                <a:latin typeface="Times New Roman" panose="02020603050405020304" pitchFamily="18" charset="0"/>
                <a:cs typeface="Times New Roman" panose="02020603050405020304" pitchFamily="18" charset="0"/>
              </a:rPr>
              <a:t>-To work for the development of self and organisation.</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-To achieve a challenging position and utilize my skills and talents for the upgradation of the organization on par with updated standards.</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t>
            </a:r>
            <a:br>
              <a:rPr lang="en-US" sz="2400" b="1" dirty="0">
                <a:solidFill>
                  <a:srgbClr val="C00000"/>
                </a:solidFill>
                <a:latin typeface="Times New Roman" panose="02020603050405020304" pitchFamily="18" charset="0"/>
                <a:cs typeface="Times New Roman" panose="02020603050405020304" pitchFamily="18" charset="0"/>
              </a:rPr>
            </a:br>
            <a:r>
              <a:rPr lang="en-US" sz="2400" b="1" u="sng" dirty="0">
                <a:solidFill>
                  <a:srgbClr val="C00000"/>
                </a:solidFill>
                <a:latin typeface="Times New Roman" panose="02020603050405020304" pitchFamily="18" charset="0"/>
                <a:cs typeface="Times New Roman" panose="02020603050405020304" pitchFamily="18" charset="0"/>
              </a:rPr>
              <a:t>PROFESSIONAL SUMMARY</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1.Persuing PhD. Nursing (going to award this year) </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2.M.Sc. Nursing (Specialization in Psychiatric  Nursing) </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3.B.Sc. Nursing </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4.M.BA. in hospital administration </a:t>
            </a:r>
            <a:br>
              <a:rPr lang="en-US" sz="2400" b="1"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0CDEE5D-0FEB-4AFB-A11F-CCB2585DFB2D}"/>
              </a:ext>
            </a:extLst>
          </p:cNvPr>
          <p:cNvPicPr>
            <a:picLocks noChangeAspect="1"/>
          </p:cNvPicPr>
          <p:nvPr/>
        </p:nvPicPr>
        <p:blipFill>
          <a:blip r:embed="rId2"/>
          <a:stretch>
            <a:fillRect/>
          </a:stretch>
        </p:blipFill>
        <p:spPr>
          <a:xfrm>
            <a:off x="8565985" y="728662"/>
            <a:ext cx="2280196" cy="2486486"/>
          </a:xfrm>
          <a:prstGeom prst="rect">
            <a:avLst/>
          </a:prstGeom>
        </p:spPr>
      </p:pic>
    </p:spTree>
    <p:extLst>
      <p:ext uri="{BB962C8B-B14F-4D97-AF65-F5344CB8AC3E}">
        <p14:creationId xmlns:p14="http://schemas.microsoft.com/office/powerpoint/2010/main" val="627510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E7970-C354-4D29-9426-8163A3CEB6C6}"/>
              </a:ext>
            </a:extLst>
          </p:cNvPr>
          <p:cNvSpPr>
            <a:spLocks noGrp="1"/>
          </p:cNvSpPr>
          <p:nvPr>
            <p:ph type="title"/>
          </p:nvPr>
        </p:nvSpPr>
        <p:spPr>
          <a:xfrm>
            <a:off x="428625" y="982132"/>
            <a:ext cx="10467973" cy="5147206"/>
          </a:xfrm>
        </p:spPr>
        <p:style>
          <a:lnRef idx="1">
            <a:schemeClr val="accent3"/>
          </a:lnRef>
          <a:fillRef idx="2">
            <a:schemeClr val="accent3"/>
          </a:fillRef>
          <a:effectRef idx="1">
            <a:schemeClr val="accent3"/>
          </a:effectRef>
          <a:fontRef idx="minor">
            <a:schemeClr val="dk1"/>
          </a:fontRef>
        </p:style>
        <p:txBody>
          <a:bodyPr>
            <a:normAutofit fontScale="90000"/>
          </a:bodyPr>
          <a:lstStyle/>
          <a:p>
            <a:pPr algn="l"/>
            <a:r>
              <a:rPr lang="en-US" sz="4000" b="1" u="sng" dirty="0">
                <a:solidFill>
                  <a:srgbClr val="C00000"/>
                </a:solidFill>
                <a:latin typeface="Times New Roman" panose="02020603050405020304" pitchFamily="18" charset="0"/>
                <a:cs typeface="Times New Roman" panose="02020603050405020304" pitchFamily="18" charset="0"/>
              </a:rPr>
              <a:t>COMPUTER SKILLS</a:t>
            </a:r>
            <a:br>
              <a:rPr lang="en-US" b="1" dirty="0">
                <a:latin typeface="Times New Roman" panose="02020603050405020304" pitchFamily="18" charset="0"/>
                <a:cs typeface="Times New Roman" panose="02020603050405020304" pitchFamily="18" charset="0"/>
              </a:rPr>
            </a:br>
            <a:r>
              <a:rPr lang="en-US" sz="2700" b="1" dirty="0">
                <a:latin typeface="Times New Roman" panose="02020603050405020304" pitchFamily="18" charset="0"/>
                <a:cs typeface="Times New Roman" panose="02020603050405020304" pitchFamily="18" charset="0"/>
              </a:rPr>
              <a:t>Internet, power point, Microsoft word, excel and basic operations.</a:t>
            </a:r>
            <a:br>
              <a:rPr lang="en-US" sz="2700" b="1" dirty="0">
                <a:latin typeface="Times New Roman" panose="02020603050405020304" pitchFamily="18" charset="0"/>
                <a:cs typeface="Times New Roman" panose="02020603050405020304" pitchFamily="18" charset="0"/>
              </a:rPr>
            </a:br>
            <a:r>
              <a:rPr lang="en-US" sz="2700" b="1" dirty="0">
                <a:latin typeface="Times New Roman" panose="02020603050405020304" pitchFamily="18" charset="0"/>
                <a:cs typeface="Times New Roman" panose="02020603050405020304" pitchFamily="18" charset="0"/>
              </a:rPr>
              <a:t> </a:t>
            </a:r>
            <a:br>
              <a:rPr lang="en-US" sz="4000" b="1" dirty="0">
                <a:solidFill>
                  <a:srgbClr val="C00000"/>
                </a:solidFill>
                <a:latin typeface="Times New Roman" panose="02020603050405020304" pitchFamily="18" charset="0"/>
                <a:cs typeface="Times New Roman" panose="02020603050405020304" pitchFamily="18" charset="0"/>
              </a:rPr>
            </a:br>
            <a:r>
              <a:rPr lang="en-US" sz="4000" b="1" u="sng" dirty="0">
                <a:solidFill>
                  <a:srgbClr val="C00000"/>
                </a:solidFill>
                <a:latin typeface="Times New Roman" panose="02020603050405020304" pitchFamily="18" charset="0"/>
                <a:cs typeface="Times New Roman" panose="02020603050405020304" pitchFamily="18" charset="0"/>
              </a:rPr>
              <a:t>ACADEMIC PROJECT</a:t>
            </a:r>
            <a:br>
              <a:rPr lang="en-US" sz="2700" b="1" dirty="0">
                <a:latin typeface="Times New Roman" panose="02020603050405020304" pitchFamily="18" charset="0"/>
                <a:cs typeface="Times New Roman" panose="02020603050405020304" pitchFamily="18" charset="0"/>
              </a:rPr>
            </a:br>
            <a:r>
              <a:rPr lang="en-US" sz="2700" b="1" dirty="0">
                <a:latin typeface="Times New Roman" panose="02020603050405020304" pitchFamily="18" charset="0"/>
                <a:cs typeface="Times New Roman" panose="02020603050405020304" pitchFamily="18" charset="0"/>
              </a:rPr>
              <a:t> PhD Topic – A real time survey to assess the effect of social media on professional development of nursing students from selected nursing college of Bhopal </a:t>
            </a:r>
            <a:br>
              <a:rPr lang="en-US" sz="2700" b="1" dirty="0">
                <a:latin typeface="Times New Roman" panose="02020603050405020304" pitchFamily="18" charset="0"/>
                <a:cs typeface="Times New Roman" panose="02020603050405020304" pitchFamily="18" charset="0"/>
              </a:rPr>
            </a:br>
            <a:r>
              <a:rPr lang="en-US" sz="2700" b="1" dirty="0">
                <a:latin typeface="Times New Roman" panose="02020603050405020304" pitchFamily="18" charset="0"/>
                <a:cs typeface="Times New Roman" panose="02020603050405020304" pitchFamily="18" charset="0"/>
              </a:rPr>
              <a:t> </a:t>
            </a:r>
            <a:br>
              <a:rPr lang="en-US" sz="2700" b="1" dirty="0">
                <a:latin typeface="Times New Roman" panose="02020603050405020304" pitchFamily="18" charset="0"/>
                <a:cs typeface="Times New Roman" panose="02020603050405020304" pitchFamily="18" charset="0"/>
              </a:rPr>
            </a:br>
            <a:r>
              <a:rPr lang="pt-BR" sz="4000" b="1" u="sng" dirty="0">
                <a:solidFill>
                  <a:srgbClr val="C00000"/>
                </a:solidFill>
                <a:latin typeface="Times New Roman" panose="02020603050405020304" pitchFamily="18" charset="0"/>
                <a:cs typeface="Times New Roman" panose="02020603050405020304" pitchFamily="18" charset="0"/>
              </a:rPr>
              <a:t>Title of the Problem: </a:t>
            </a:r>
            <a:r>
              <a:rPr lang="pt-BR" sz="2700" b="1" dirty="0">
                <a:latin typeface="Times New Roman" panose="02020603050405020304" pitchFamily="18" charset="0"/>
                <a:cs typeface="Times New Roman" panose="02020603050405020304" pitchFamily="18" charset="0"/>
              </a:rPr>
              <a:t>“</a:t>
            </a:r>
            <a:r>
              <a:rPr lang="en-US" sz="2700" b="1" dirty="0">
                <a:latin typeface="Times New Roman" panose="02020603050405020304" pitchFamily="18" charset="0"/>
                <a:cs typeface="Times New Roman" panose="02020603050405020304" pitchFamily="18" charset="0"/>
              </a:rPr>
              <a:t>A  study to assess the knowledge of primary school teachers regarding behavioral problems and their prevention among children’s in selected primary schools in Bhopal District with a view to develop an information booklet.</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2983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EC03-87CB-486A-8663-24D808C2628D}"/>
              </a:ext>
            </a:extLst>
          </p:cNvPr>
          <p:cNvSpPr>
            <a:spLocks noGrp="1"/>
          </p:cNvSpPr>
          <p:nvPr>
            <p:ph type="title"/>
          </p:nvPr>
        </p:nvSpPr>
        <p:spPr>
          <a:xfrm>
            <a:off x="677334" y="653844"/>
            <a:ext cx="10369208" cy="1320800"/>
          </a:xfrm>
        </p:spPr>
        <p:style>
          <a:lnRef idx="1">
            <a:schemeClr val="accent1"/>
          </a:lnRef>
          <a:fillRef idx="2">
            <a:schemeClr val="accent1"/>
          </a:fillRef>
          <a:effectRef idx="1">
            <a:schemeClr val="accent1"/>
          </a:effectRef>
          <a:fontRef idx="minor">
            <a:schemeClr val="dk1"/>
          </a:fontRef>
        </p:style>
        <p:txBody>
          <a:bodyPr>
            <a:normAutofit/>
          </a:bodyPr>
          <a:lstStyle/>
          <a:p>
            <a:r>
              <a:rPr lang="en-US" sz="4400" u="sng" dirty="0">
                <a:solidFill>
                  <a:srgbClr val="C00000"/>
                </a:solidFill>
                <a:latin typeface="Times New Roman" panose="02020603050405020304" pitchFamily="18" charset="0"/>
                <a:cs typeface="Times New Roman" panose="02020603050405020304" pitchFamily="18" charset="0"/>
              </a:rPr>
              <a:t>M.SC.NURSING STUDENTS </a:t>
            </a:r>
          </a:p>
        </p:txBody>
      </p:sp>
      <p:pic>
        <p:nvPicPr>
          <p:cNvPr id="3" name="Picture 2">
            <a:extLst>
              <a:ext uri="{FF2B5EF4-FFF2-40B4-BE49-F238E27FC236}">
                <a16:creationId xmlns:a16="http://schemas.microsoft.com/office/drawing/2014/main" id="{AE2E910C-0CA4-4552-B587-D70DD227E594}"/>
              </a:ext>
            </a:extLst>
          </p:cNvPr>
          <p:cNvPicPr>
            <a:picLocks noChangeAspect="1"/>
          </p:cNvPicPr>
          <p:nvPr/>
        </p:nvPicPr>
        <p:blipFill>
          <a:blip r:embed="rId2"/>
          <a:stretch>
            <a:fillRect/>
          </a:stretch>
        </p:blipFill>
        <p:spPr>
          <a:xfrm>
            <a:off x="516194" y="1930400"/>
            <a:ext cx="10786241" cy="5163574"/>
          </a:xfrm>
          <a:prstGeom prst="rect">
            <a:avLst/>
          </a:prstGeom>
        </p:spPr>
      </p:pic>
    </p:spTree>
    <p:extLst>
      <p:ext uri="{BB962C8B-B14F-4D97-AF65-F5344CB8AC3E}">
        <p14:creationId xmlns:p14="http://schemas.microsoft.com/office/powerpoint/2010/main" val="1858528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F859FE4-B03F-4579-ABB4-6FD0AFD42031}"/>
              </a:ext>
            </a:extLst>
          </p:cNvPr>
          <p:cNvGraphicFramePr>
            <a:graphicFrameLocks noGrp="1"/>
          </p:cNvGraphicFramePr>
          <p:nvPr>
            <p:extLst>
              <p:ext uri="{D42A27DB-BD31-4B8C-83A1-F6EECF244321}">
                <p14:modId xmlns:p14="http://schemas.microsoft.com/office/powerpoint/2010/main" val="3178880732"/>
              </p:ext>
            </p:extLst>
          </p:nvPr>
        </p:nvGraphicFramePr>
        <p:xfrm>
          <a:off x="0" y="0"/>
          <a:ext cx="12192000" cy="6545418"/>
        </p:xfrm>
        <a:graphic>
          <a:graphicData uri="http://schemas.openxmlformats.org/drawingml/2006/table">
            <a:tbl>
              <a:tblPr firstRow="1" firstCol="1" bandRow="1" bandCol="1">
                <a:tableStyleId>{5C22544A-7EE6-4342-B048-85BDC9FD1C3A}</a:tableStyleId>
              </a:tblPr>
              <a:tblGrid>
                <a:gridCol w="1008532">
                  <a:extLst>
                    <a:ext uri="{9D8B030D-6E8A-4147-A177-3AD203B41FA5}">
                      <a16:colId xmlns:a16="http://schemas.microsoft.com/office/drawing/2014/main" val="400483840"/>
                    </a:ext>
                  </a:extLst>
                </a:gridCol>
                <a:gridCol w="4482351">
                  <a:extLst>
                    <a:ext uri="{9D8B030D-6E8A-4147-A177-3AD203B41FA5}">
                      <a16:colId xmlns:a16="http://schemas.microsoft.com/office/drawing/2014/main" val="2995346292"/>
                    </a:ext>
                  </a:extLst>
                </a:gridCol>
                <a:gridCol w="6701117">
                  <a:extLst>
                    <a:ext uri="{9D8B030D-6E8A-4147-A177-3AD203B41FA5}">
                      <a16:colId xmlns:a16="http://schemas.microsoft.com/office/drawing/2014/main" val="1300967751"/>
                    </a:ext>
                  </a:extLst>
                </a:gridCol>
              </a:tblGrid>
              <a:tr h="554182">
                <a:tc>
                  <a:txBody>
                    <a:bodyPr/>
                    <a:lstStyle/>
                    <a:p>
                      <a:pPr marL="0" marR="0" algn="ctr">
                        <a:spcBef>
                          <a:spcPts val="0"/>
                        </a:spcBef>
                        <a:spcAft>
                          <a:spcPts val="0"/>
                        </a:spcAft>
                        <a:tabLst>
                          <a:tab pos="274320" algn="l"/>
                        </a:tabLst>
                      </a:pPr>
                      <a:r>
                        <a:rPr lang="en-US" sz="1200" dirty="0">
                          <a:effectLst/>
                        </a:rPr>
                        <a:t>S.N0.</a:t>
                      </a:r>
                      <a:endParaRPr lang="en-US" sz="1200" dirty="0">
                        <a:effectLst/>
                        <a:latin typeface="Times New Roman" panose="02020603050405020304" pitchFamily="18" charset="0"/>
                        <a:ea typeface="Times New Roman" panose="02020603050405020304" pitchFamily="18" charset="0"/>
                      </a:endParaRPr>
                    </a:p>
                  </a:txBody>
                  <a:tcPr marL="44304" marR="44304" marT="0" marB="0"/>
                </a:tc>
                <a:tc>
                  <a:txBody>
                    <a:bodyPr/>
                    <a:lstStyle/>
                    <a:p>
                      <a:pPr marL="0" marR="0" algn="ctr">
                        <a:spcBef>
                          <a:spcPts val="0"/>
                        </a:spcBef>
                        <a:spcAft>
                          <a:spcPts val="0"/>
                        </a:spcAft>
                      </a:pPr>
                      <a:r>
                        <a:rPr lang="en-US" sz="1200" dirty="0">
                          <a:effectLst/>
                        </a:rPr>
                        <a:t>NAME OF JOURNAL</a:t>
                      </a:r>
                      <a:endParaRPr lang="en-US" sz="1200" dirty="0">
                        <a:effectLst/>
                        <a:latin typeface="Times New Roman" panose="02020603050405020304" pitchFamily="18" charset="0"/>
                        <a:ea typeface="Times New Roman" panose="02020603050405020304" pitchFamily="18" charset="0"/>
                      </a:endParaRPr>
                    </a:p>
                  </a:txBody>
                  <a:tcPr marL="44304" marR="44304" marT="0" marB="0"/>
                </a:tc>
                <a:tc>
                  <a:txBody>
                    <a:bodyPr/>
                    <a:lstStyle/>
                    <a:p>
                      <a:pPr marL="0" marR="0" algn="ctr">
                        <a:spcBef>
                          <a:spcPts val="0"/>
                        </a:spcBef>
                        <a:spcAft>
                          <a:spcPts val="0"/>
                        </a:spcAft>
                      </a:pPr>
                      <a:r>
                        <a:rPr lang="en-US" sz="1200" dirty="0">
                          <a:effectLst/>
                        </a:rPr>
                        <a:t>ARTICLE PUBLISHED</a:t>
                      </a:r>
                      <a:endParaRPr lang="en-US" sz="1200" dirty="0">
                        <a:effectLst/>
                        <a:latin typeface="Times New Roman" panose="02020603050405020304" pitchFamily="18" charset="0"/>
                        <a:ea typeface="Times New Roman" panose="02020603050405020304" pitchFamily="18" charset="0"/>
                      </a:endParaRPr>
                    </a:p>
                  </a:txBody>
                  <a:tcPr marL="44304" marR="44304" marT="0" marB="0"/>
                </a:tc>
                <a:extLst>
                  <a:ext uri="{0D108BD9-81ED-4DB2-BD59-A6C34878D82A}">
                    <a16:rowId xmlns:a16="http://schemas.microsoft.com/office/drawing/2014/main" val="132936641"/>
                  </a:ext>
                </a:extLst>
              </a:tr>
              <a:tr h="2035480">
                <a:tc>
                  <a:txBody>
                    <a:bodyPr/>
                    <a:lstStyle/>
                    <a:p>
                      <a:pPr marL="0" marR="0" algn="ctr">
                        <a:spcBef>
                          <a:spcPts val="0"/>
                        </a:spcBef>
                        <a:spcAft>
                          <a:spcPts val="0"/>
                        </a:spcAft>
                      </a:pPr>
                      <a:r>
                        <a:rPr lang="en-US" sz="1400" dirty="0">
                          <a:effectLst/>
                          <a:latin typeface="Times New Roman" panose="02020603050405020304" pitchFamily="18" charset="0"/>
                          <a:cs typeface="Times New Roman" panose="02020603050405020304" pitchFamily="18" charset="0"/>
                        </a:rPr>
                        <a:t>1</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304" marR="44304" marT="0" marB="0"/>
                </a:tc>
                <a:tc>
                  <a:txBody>
                    <a:bodyPr/>
                    <a:lstStyle/>
                    <a:p>
                      <a:pPr marL="0" marR="0" algn="just">
                        <a:spcBef>
                          <a:spcPts val="0"/>
                        </a:spcBef>
                        <a:spcAft>
                          <a:spcPts val="0"/>
                        </a:spcAft>
                      </a:pPr>
                      <a:r>
                        <a:rPr lang="en-US" sz="1400" b="1" dirty="0">
                          <a:effectLst/>
                          <a:latin typeface="Times New Roman" panose="02020603050405020304" pitchFamily="18" charset="0"/>
                          <a:cs typeface="Times New Roman" panose="02020603050405020304" pitchFamily="18" charset="0"/>
                        </a:rPr>
                        <a:t>International Journal of Multidisciplinary Research and Development</a:t>
                      </a:r>
                    </a:p>
                    <a:p>
                      <a:pPr marL="0" marR="0" algn="just">
                        <a:spcBef>
                          <a:spcPts val="0"/>
                        </a:spcBef>
                        <a:spcAft>
                          <a:spcPts val="0"/>
                        </a:spcAft>
                      </a:pPr>
                      <a:r>
                        <a:rPr lang="en-US" sz="1400" b="1" dirty="0">
                          <a:effectLst/>
                          <a:latin typeface="Times New Roman" panose="02020603050405020304" pitchFamily="18" charset="0"/>
                          <a:cs typeface="Times New Roman" panose="02020603050405020304" pitchFamily="18" charset="0"/>
                        </a:rPr>
                        <a:t>Online ISSN: 2349-4182 Print</a:t>
                      </a:r>
                    </a:p>
                    <a:p>
                      <a:pPr marL="0" marR="0" algn="just">
                        <a:spcBef>
                          <a:spcPts val="0"/>
                        </a:spcBef>
                        <a:spcAft>
                          <a:spcPts val="0"/>
                        </a:spcAft>
                      </a:pPr>
                      <a:r>
                        <a:rPr lang="en-US" sz="1400" b="1" dirty="0">
                          <a:effectLst/>
                          <a:latin typeface="Times New Roman" panose="02020603050405020304" pitchFamily="18" charset="0"/>
                          <a:cs typeface="Times New Roman" panose="02020603050405020304" pitchFamily="18" charset="0"/>
                        </a:rPr>
                        <a:t>ISSN: 2349-5979, </a:t>
                      </a:r>
                    </a:p>
                    <a:p>
                      <a:pPr marL="0" marR="0" algn="just">
                        <a:spcBef>
                          <a:spcPts val="0"/>
                        </a:spcBef>
                        <a:spcAft>
                          <a:spcPts val="0"/>
                        </a:spcAft>
                      </a:pPr>
                      <a:r>
                        <a:rPr lang="en-US" sz="1400" b="1" dirty="0">
                          <a:effectLst/>
                          <a:latin typeface="Times New Roman" panose="02020603050405020304" pitchFamily="18" charset="0"/>
                          <a:cs typeface="Times New Roman" panose="02020603050405020304" pitchFamily="18" charset="0"/>
                        </a:rPr>
                        <a:t>Impact Factor: RJIF 5.72</a:t>
                      </a:r>
                    </a:p>
                    <a:p>
                      <a:pPr marL="0" marR="0" algn="just">
                        <a:spcBef>
                          <a:spcPts val="0"/>
                        </a:spcBef>
                        <a:spcAft>
                          <a:spcPts val="0"/>
                        </a:spcAft>
                      </a:pPr>
                      <a:r>
                        <a:rPr lang="en-US" sz="1400" b="1" u="sng" dirty="0">
                          <a:effectLst/>
                          <a:latin typeface="Times New Roman" panose="02020603050405020304" pitchFamily="18" charset="0"/>
                          <a:cs typeface="Times New Roman" panose="02020603050405020304" pitchFamily="18" charset="0"/>
                          <a:hlinkClick r:id="rId2"/>
                        </a:rPr>
                        <a:t>www.allsubjectjournal.com/</a:t>
                      </a:r>
                      <a:endParaRPr lang="en-US" sz="1400" b="1" dirty="0">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400" b="1" dirty="0">
                          <a:effectLst/>
                          <a:latin typeface="Times New Roman" panose="02020603050405020304" pitchFamily="18" charset="0"/>
                          <a:cs typeface="Times New Roman" panose="02020603050405020304" pitchFamily="18" charset="0"/>
                        </a:rPr>
                        <a:t>Volume 3; Issue 5; May 2016;</a:t>
                      </a:r>
                    </a:p>
                    <a:p>
                      <a:pPr marL="0" marR="0" algn="just">
                        <a:spcBef>
                          <a:spcPts val="0"/>
                        </a:spcBef>
                        <a:spcAft>
                          <a:spcPts val="0"/>
                        </a:spcAft>
                      </a:pPr>
                      <a:r>
                        <a:rPr lang="en-US" sz="1400" b="1" dirty="0">
                          <a:effectLst/>
                          <a:latin typeface="Times New Roman" panose="02020603050405020304" pitchFamily="18" charset="0"/>
                          <a:cs typeface="Times New Roman" panose="02020603050405020304" pitchFamily="18" charset="0"/>
                        </a:rPr>
                        <a:t>Page No. 107-108</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304" marR="44304" marT="0" marB="0"/>
                </a:tc>
                <a:tc>
                  <a:txBody>
                    <a:bodyPr/>
                    <a:lstStyle/>
                    <a:p>
                      <a:pPr marL="0" marR="0" algn="just">
                        <a:spcBef>
                          <a:spcPts val="0"/>
                        </a:spcBef>
                        <a:spcAft>
                          <a:spcPts val="0"/>
                        </a:spcAft>
                      </a:pPr>
                      <a:r>
                        <a:rPr lang="en-US" sz="1400" b="1" dirty="0">
                          <a:effectLst/>
                          <a:latin typeface="Times New Roman" panose="02020603050405020304" pitchFamily="18" charset="0"/>
                          <a:cs typeface="Times New Roman" panose="02020603050405020304" pitchFamily="18" charset="0"/>
                        </a:rPr>
                        <a:t>A study to assess the effectiveness of mindfulness meditation technique on stress reduction among first year B. Sc. nursing students in SAM College of nursing, Bhopal, MP</a:t>
                      </a:r>
                    </a:p>
                    <a:p>
                      <a:pPr marL="0" marR="0" algn="just">
                        <a:spcBef>
                          <a:spcPts val="0"/>
                        </a:spcBef>
                        <a:spcAft>
                          <a:spcPts val="0"/>
                        </a:spcAft>
                      </a:pPr>
                      <a:r>
                        <a:rPr lang="en-US" sz="800" b="1" dirty="0">
                          <a:effectLst/>
                        </a:rPr>
                        <a:t> </a:t>
                      </a:r>
                      <a:endParaRPr lang="en-US" sz="800" b="1" dirty="0">
                        <a:effectLst/>
                        <a:latin typeface="Times New Roman" panose="02020603050405020304" pitchFamily="18" charset="0"/>
                        <a:ea typeface="Times New Roman" panose="02020603050405020304" pitchFamily="18" charset="0"/>
                      </a:endParaRPr>
                    </a:p>
                  </a:txBody>
                  <a:tcPr marL="44304" marR="44304" marT="0" marB="0"/>
                </a:tc>
                <a:extLst>
                  <a:ext uri="{0D108BD9-81ED-4DB2-BD59-A6C34878D82A}">
                    <a16:rowId xmlns:a16="http://schemas.microsoft.com/office/drawing/2014/main" val="2622930430"/>
                  </a:ext>
                </a:extLst>
              </a:tr>
              <a:tr h="1857647">
                <a:tc>
                  <a:txBody>
                    <a:bodyPr/>
                    <a:lstStyle/>
                    <a:p>
                      <a:pPr marL="0" marR="0" algn="ctr">
                        <a:spcBef>
                          <a:spcPts val="0"/>
                        </a:spcBef>
                        <a:spcAft>
                          <a:spcPts val="0"/>
                        </a:spcAft>
                      </a:pPr>
                      <a:r>
                        <a:rPr lang="en-US" sz="1400" dirty="0">
                          <a:effectLst/>
                          <a:latin typeface="Times New Roman" panose="02020603050405020304" pitchFamily="18" charset="0"/>
                          <a:cs typeface="Times New Roman" panose="02020603050405020304" pitchFamily="18" charset="0"/>
                        </a:rPr>
                        <a:t>2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304" marR="44304" marT="0" marB="0"/>
                </a:tc>
                <a:tc>
                  <a:txBody>
                    <a:bodyPr/>
                    <a:lstStyle/>
                    <a:p>
                      <a:pPr marL="0" marR="0" algn="just">
                        <a:spcBef>
                          <a:spcPts val="0"/>
                        </a:spcBef>
                        <a:spcAft>
                          <a:spcPts val="0"/>
                        </a:spcAft>
                      </a:pPr>
                      <a:r>
                        <a:rPr lang="en-US" sz="1400" b="1" dirty="0">
                          <a:effectLst/>
                          <a:latin typeface="Times New Roman" panose="02020603050405020304" pitchFamily="18" charset="0"/>
                          <a:cs typeface="Times New Roman" panose="02020603050405020304" pitchFamily="18" charset="0"/>
                        </a:rPr>
                        <a:t>International Journal of Medical and Health Research</a:t>
                      </a:r>
                    </a:p>
                    <a:p>
                      <a:pPr marL="0" marR="0" algn="just">
                        <a:spcBef>
                          <a:spcPts val="0"/>
                        </a:spcBef>
                        <a:spcAft>
                          <a:spcPts val="0"/>
                        </a:spcAft>
                      </a:pPr>
                      <a:r>
                        <a:rPr lang="en-US" sz="1400" b="1" dirty="0">
                          <a:effectLst/>
                          <a:latin typeface="Times New Roman" panose="02020603050405020304" pitchFamily="18" charset="0"/>
                          <a:cs typeface="Times New Roman" panose="02020603050405020304" pitchFamily="18" charset="0"/>
                        </a:rPr>
                        <a:t>ISSN: 2454-9142, </a:t>
                      </a:r>
                    </a:p>
                    <a:p>
                      <a:pPr marL="0" marR="0" algn="just">
                        <a:spcBef>
                          <a:spcPts val="0"/>
                        </a:spcBef>
                        <a:spcAft>
                          <a:spcPts val="0"/>
                        </a:spcAft>
                      </a:pPr>
                      <a:r>
                        <a:rPr lang="en-US" sz="1400" b="1" dirty="0">
                          <a:effectLst/>
                          <a:latin typeface="Times New Roman" panose="02020603050405020304" pitchFamily="18" charset="0"/>
                          <a:cs typeface="Times New Roman" panose="02020603050405020304" pitchFamily="18" charset="0"/>
                        </a:rPr>
                        <a:t>Impact Factor: (RJIF 5.54)</a:t>
                      </a:r>
                    </a:p>
                    <a:p>
                      <a:pPr marL="0" marR="0" algn="just">
                        <a:spcBef>
                          <a:spcPts val="0"/>
                        </a:spcBef>
                        <a:spcAft>
                          <a:spcPts val="0"/>
                        </a:spcAft>
                      </a:pPr>
                      <a:r>
                        <a:rPr lang="en-US" sz="1400" b="1" u="sng" dirty="0">
                          <a:effectLst/>
                          <a:latin typeface="Times New Roman" panose="02020603050405020304" pitchFamily="18" charset="0"/>
                          <a:cs typeface="Times New Roman" panose="02020603050405020304" pitchFamily="18" charset="0"/>
                          <a:hlinkClick r:id="rId3"/>
                        </a:rPr>
                        <a:t>www.medicalsjournals.com/</a:t>
                      </a:r>
                      <a:endParaRPr lang="en-US" sz="1400" b="1" dirty="0">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400" b="1" dirty="0">
                          <a:effectLst/>
                          <a:latin typeface="Times New Roman" panose="02020603050405020304" pitchFamily="18" charset="0"/>
                          <a:cs typeface="Times New Roman" panose="02020603050405020304" pitchFamily="18" charset="0"/>
                        </a:rPr>
                        <a:t>Volume 2; Issue 5; May 2016; </a:t>
                      </a:r>
                    </a:p>
                    <a:p>
                      <a:pPr marL="0" marR="0">
                        <a:spcBef>
                          <a:spcPts val="0"/>
                        </a:spcBef>
                        <a:spcAft>
                          <a:spcPts val="0"/>
                        </a:spcAft>
                      </a:pPr>
                      <a:r>
                        <a:rPr lang="en-US" sz="1400" b="1" dirty="0">
                          <a:effectLst/>
                          <a:latin typeface="Times New Roman" panose="02020603050405020304" pitchFamily="18" charset="0"/>
                          <a:cs typeface="Times New Roman" panose="02020603050405020304" pitchFamily="18" charset="0"/>
                        </a:rPr>
                        <a:t>Page No. </a:t>
                      </a:r>
                    </a:p>
                    <a:p>
                      <a:pPr marL="0" marR="0" algn="just">
                        <a:spcBef>
                          <a:spcPts val="0"/>
                        </a:spcBef>
                        <a:spcAft>
                          <a:spcPts val="0"/>
                        </a:spcAft>
                      </a:pPr>
                      <a:r>
                        <a:rPr lang="en-US" sz="1400" b="1" dirty="0">
                          <a:effectLst/>
                          <a:latin typeface="Times New Roman" panose="02020603050405020304" pitchFamily="18" charset="0"/>
                          <a:cs typeface="Times New Roman" panose="02020603050405020304" pitchFamily="18" charset="0"/>
                        </a:rPr>
                        <a:t> Page No. 62-63</a:t>
                      </a:r>
                    </a:p>
                    <a:p>
                      <a:pPr marL="0" marR="0" algn="just">
                        <a:spcBef>
                          <a:spcPts val="0"/>
                        </a:spcBef>
                        <a:spcAft>
                          <a:spcPts val="0"/>
                        </a:spcAft>
                      </a:pPr>
                      <a:r>
                        <a:rPr lang="en-US" sz="800" dirty="0">
                          <a:effectLst/>
                        </a:rPr>
                        <a:t> </a:t>
                      </a:r>
                      <a:endParaRPr lang="en-US" sz="800" dirty="0">
                        <a:effectLst/>
                        <a:latin typeface="Times New Roman" panose="02020603050405020304" pitchFamily="18" charset="0"/>
                        <a:ea typeface="Times New Roman" panose="02020603050405020304" pitchFamily="18" charset="0"/>
                      </a:endParaRPr>
                    </a:p>
                  </a:txBody>
                  <a:tcPr marL="44304" marR="44304" marT="0" marB="0"/>
                </a:tc>
                <a:tc>
                  <a:txBody>
                    <a:bodyPr/>
                    <a:lstStyle/>
                    <a:p>
                      <a:pPr marL="0" marR="0">
                        <a:spcBef>
                          <a:spcPts val="0"/>
                        </a:spcBef>
                        <a:spcAft>
                          <a:spcPts val="0"/>
                        </a:spcAft>
                      </a:pPr>
                      <a:r>
                        <a:rPr lang="en-US" sz="800" dirty="0">
                          <a:effectLst/>
                        </a:rPr>
                        <a:t> </a:t>
                      </a:r>
                    </a:p>
                    <a:p>
                      <a:pPr marL="0" marR="0" algn="just">
                        <a:spcBef>
                          <a:spcPts val="0"/>
                        </a:spcBef>
                        <a:spcAft>
                          <a:spcPts val="0"/>
                        </a:spcAft>
                      </a:pPr>
                      <a:r>
                        <a:rPr lang="en-US" sz="800" dirty="0">
                          <a:effectLst/>
                        </a:rPr>
                        <a:t> </a:t>
                      </a:r>
                      <a:r>
                        <a:rPr lang="en-US" sz="1400" b="1" dirty="0">
                          <a:effectLst/>
                          <a:latin typeface="Times New Roman" panose="02020603050405020304" pitchFamily="18" charset="0"/>
                          <a:cs typeface="Times New Roman" panose="02020603050405020304" pitchFamily="18" charset="0"/>
                        </a:rPr>
                        <a:t>A descriptive study to assess the knowledge related to substance abuse among adolescents in selected Colleges of Gwalior</a:t>
                      </a:r>
                    </a:p>
                    <a:p>
                      <a:pPr marL="0" marR="0" algn="just">
                        <a:spcBef>
                          <a:spcPts val="0"/>
                        </a:spcBef>
                        <a:spcAft>
                          <a:spcPts val="0"/>
                        </a:spcAft>
                      </a:pPr>
                      <a:r>
                        <a:rPr lang="en-US" sz="1400" b="1" dirty="0">
                          <a:effectLst/>
                          <a:latin typeface="Times New Roman" panose="02020603050405020304" pitchFamily="18" charset="0"/>
                          <a:cs typeface="Times New Roman" panose="02020603050405020304" pitchFamily="18" charset="0"/>
                        </a:rPr>
                        <a:t> </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304" marR="44304" marT="0" marB="0"/>
                </a:tc>
                <a:extLst>
                  <a:ext uri="{0D108BD9-81ED-4DB2-BD59-A6C34878D82A}">
                    <a16:rowId xmlns:a16="http://schemas.microsoft.com/office/drawing/2014/main" val="1395407870"/>
                  </a:ext>
                </a:extLst>
              </a:tr>
              <a:tr h="1002081">
                <a:tc>
                  <a:txBody>
                    <a:bodyPr/>
                    <a:lstStyle/>
                    <a:p>
                      <a:pPr marL="0" marR="0" algn="ctr">
                        <a:spcBef>
                          <a:spcPts val="0"/>
                        </a:spcBef>
                        <a:spcAft>
                          <a:spcPts val="0"/>
                        </a:spcAft>
                      </a:pPr>
                      <a:r>
                        <a:rPr lang="en-US" sz="1400" dirty="0">
                          <a:effectLst/>
                          <a:latin typeface="Times New Roman" panose="02020603050405020304" pitchFamily="18" charset="0"/>
                          <a:cs typeface="Times New Roman" panose="02020603050405020304" pitchFamily="18" charset="0"/>
                        </a:rPr>
                        <a:t>3</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304" marR="44304" marT="0" marB="0"/>
                </a:tc>
                <a:tc>
                  <a:txBody>
                    <a:bodyPr/>
                    <a:lstStyle/>
                    <a:p>
                      <a:pPr marL="0" marR="0" algn="just">
                        <a:spcBef>
                          <a:spcPts val="0"/>
                        </a:spcBef>
                        <a:spcAft>
                          <a:spcPts val="0"/>
                        </a:spcAft>
                      </a:pPr>
                      <a:r>
                        <a:rPr lang="en-US" sz="1400" b="1" dirty="0">
                          <a:effectLst/>
                          <a:latin typeface="Times New Roman" panose="02020603050405020304" pitchFamily="18" charset="0"/>
                          <a:cs typeface="Times New Roman" panose="02020603050405020304" pitchFamily="18" charset="0"/>
                        </a:rPr>
                        <a:t>International journal of pharmaceutical science and research volume 1, issue 3, Page. No. 46-47</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304" marR="44304" marT="0" marB="0"/>
                </a:tc>
                <a:tc>
                  <a:txBody>
                    <a:bodyPr/>
                    <a:lstStyle/>
                    <a:p>
                      <a:pPr marL="0" marR="0" algn="just">
                        <a:spcBef>
                          <a:spcPts val="0"/>
                        </a:spcBef>
                        <a:spcAft>
                          <a:spcPts val="0"/>
                        </a:spcAft>
                      </a:pPr>
                      <a:r>
                        <a:rPr lang="en-US" sz="1400" b="1" dirty="0">
                          <a:effectLst/>
                          <a:latin typeface="Times New Roman" panose="02020603050405020304" pitchFamily="18" charset="0"/>
                          <a:cs typeface="Times New Roman" panose="02020603050405020304" pitchFamily="18" charset="0"/>
                        </a:rPr>
                        <a:t>Revolution in mental health and nursing after discovery of lithium</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304" marR="44304" marT="0" marB="0"/>
                </a:tc>
                <a:extLst>
                  <a:ext uri="{0D108BD9-81ED-4DB2-BD59-A6C34878D82A}">
                    <a16:rowId xmlns:a16="http://schemas.microsoft.com/office/drawing/2014/main" val="115715888"/>
                  </a:ext>
                </a:extLst>
              </a:tr>
              <a:tr h="1096028">
                <a:tc>
                  <a:txBody>
                    <a:bodyPr/>
                    <a:lstStyle/>
                    <a:p>
                      <a:pPr marL="0" marR="0" algn="ctr">
                        <a:spcBef>
                          <a:spcPts val="0"/>
                        </a:spcBef>
                        <a:spcAft>
                          <a:spcPts val="0"/>
                        </a:spcAft>
                      </a:pPr>
                      <a:r>
                        <a:rPr lang="en-US" sz="1400" b="1" dirty="0">
                          <a:effectLst/>
                          <a:latin typeface="Times New Roman" panose="02020603050405020304" pitchFamily="18" charset="0"/>
                          <a:cs typeface="Times New Roman" panose="02020603050405020304" pitchFamily="18" charset="0"/>
                        </a:rPr>
                        <a:t>4.</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304" marR="44304" marT="0" marB="0"/>
                </a:tc>
                <a:tc>
                  <a:txBody>
                    <a:bodyPr/>
                    <a:lstStyle/>
                    <a:p>
                      <a:pPr marL="0" marR="0" algn="just">
                        <a:spcBef>
                          <a:spcPts val="0"/>
                        </a:spcBef>
                        <a:spcAft>
                          <a:spcPts val="0"/>
                        </a:spcAft>
                      </a:pPr>
                      <a:r>
                        <a:rPr lang="en-US" sz="1400" b="1" dirty="0">
                          <a:effectLst/>
                          <a:latin typeface="Times New Roman" panose="02020603050405020304" pitchFamily="18" charset="0"/>
                          <a:cs typeface="Times New Roman" panose="02020603050405020304" pitchFamily="18" charset="0"/>
                        </a:rPr>
                        <a:t>International journal of applied research volume 2, issue 5, </a:t>
                      </a:r>
                    </a:p>
                    <a:p>
                      <a:pPr marL="0" marR="0" algn="just">
                        <a:spcBef>
                          <a:spcPts val="0"/>
                        </a:spcBef>
                        <a:spcAft>
                          <a:spcPts val="0"/>
                        </a:spcAft>
                      </a:pPr>
                      <a:r>
                        <a:rPr lang="en-US" sz="1400" b="1" dirty="0">
                          <a:effectLst/>
                          <a:latin typeface="Times New Roman" panose="02020603050405020304" pitchFamily="18" charset="0"/>
                          <a:cs typeface="Times New Roman" panose="02020603050405020304" pitchFamily="18" charset="0"/>
                        </a:rPr>
                        <a:t>Page No. 924-925</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304" marR="44304" marT="0" marB="0"/>
                </a:tc>
                <a:tc>
                  <a:txBody>
                    <a:bodyPr/>
                    <a:lstStyle/>
                    <a:p>
                      <a:pPr marL="0" marR="45720" algn="just">
                        <a:spcBef>
                          <a:spcPts val="0"/>
                        </a:spcBef>
                        <a:spcAft>
                          <a:spcPts val="0"/>
                        </a:spcAft>
                      </a:pPr>
                      <a:r>
                        <a:rPr lang="en-US" sz="1400" b="1" dirty="0">
                          <a:effectLst/>
                          <a:latin typeface="Times New Roman" panose="02020603050405020304" pitchFamily="18" charset="0"/>
                          <a:cs typeface="Times New Roman" panose="02020603050405020304" pitchFamily="18" charset="0"/>
                        </a:rPr>
                        <a:t>“A study to assess the effectiveness of structured teaching program on knowledge regarding first aid for burns and it’s prevention in under five children among B. Sc. nursing second year students of SAM College of nursing, Bhopal.”</a:t>
                      </a:r>
                      <a:endPar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304" marR="44304" marT="0" marB="0"/>
                </a:tc>
                <a:extLst>
                  <a:ext uri="{0D108BD9-81ED-4DB2-BD59-A6C34878D82A}">
                    <a16:rowId xmlns:a16="http://schemas.microsoft.com/office/drawing/2014/main" val="754050112"/>
                  </a:ext>
                </a:extLst>
              </a:tr>
            </a:tbl>
          </a:graphicData>
        </a:graphic>
      </p:graphicFrame>
      <p:sp>
        <p:nvSpPr>
          <p:cNvPr id="4" name="Rectangle 1">
            <a:extLst>
              <a:ext uri="{FF2B5EF4-FFF2-40B4-BE49-F238E27FC236}">
                <a16:creationId xmlns:a16="http://schemas.microsoft.com/office/drawing/2014/main" id="{5FB3239F-C6AF-427E-82EA-EF89A7C61891}"/>
              </a:ext>
            </a:extLst>
          </p:cNvPr>
          <p:cNvSpPr>
            <a:spLocks noGrp="1" noChangeArrowheads="1"/>
          </p:cNvSpPr>
          <p:nvPr>
            <p:ph type="title"/>
          </p:nvPr>
        </p:nvSpPr>
        <p:spPr bwMode="auto">
          <a:xfrm>
            <a:off x="2352024" y="3209702"/>
            <a:ext cx="8544575"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74638" algn="l"/>
              </a:tabLst>
              <a:defRPr>
                <a:solidFill>
                  <a:schemeClr val="tx1"/>
                </a:solidFill>
                <a:latin typeface="Arial" panose="020B0604020202020204" pitchFamily="34" charset="0"/>
              </a:defRPr>
            </a:lvl1pPr>
            <a:lvl2pPr eaLnBrk="0" fontAlgn="base" hangingPunct="0">
              <a:spcBef>
                <a:spcPct val="0"/>
              </a:spcBef>
              <a:spcAft>
                <a:spcPct val="0"/>
              </a:spcAft>
              <a:tabLst>
                <a:tab pos="274638" algn="l"/>
              </a:tabLst>
              <a:defRPr>
                <a:solidFill>
                  <a:schemeClr val="tx1"/>
                </a:solidFill>
                <a:latin typeface="Arial" panose="020B0604020202020204" pitchFamily="34" charset="0"/>
              </a:defRPr>
            </a:lvl2pPr>
            <a:lvl3pPr eaLnBrk="0" fontAlgn="base" hangingPunct="0">
              <a:spcBef>
                <a:spcPct val="0"/>
              </a:spcBef>
              <a:spcAft>
                <a:spcPct val="0"/>
              </a:spcAft>
              <a:tabLst>
                <a:tab pos="274638" algn="l"/>
              </a:tabLst>
              <a:defRPr>
                <a:solidFill>
                  <a:schemeClr val="tx1"/>
                </a:solidFill>
                <a:latin typeface="Arial" panose="020B0604020202020204" pitchFamily="34" charset="0"/>
              </a:defRPr>
            </a:lvl3pPr>
            <a:lvl4pPr eaLnBrk="0" fontAlgn="base" hangingPunct="0">
              <a:spcBef>
                <a:spcPct val="0"/>
              </a:spcBef>
              <a:spcAft>
                <a:spcPct val="0"/>
              </a:spcAft>
              <a:tabLst>
                <a:tab pos="274638" algn="l"/>
              </a:tabLst>
              <a:defRPr>
                <a:solidFill>
                  <a:schemeClr val="tx1"/>
                </a:solidFill>
                <a:latin typeface="Arial" panose="020B0604020202020204" pitchFamily="34" charset="0"/>
              </a:defRPr>
            </a:lvl4pPr>
            <a:lvl5pPr eaLnBrk="0" fontAlgn="base" hangingPunct="0">
              <a:spcBef>
                <a:spcPct val="0"/>
              </a:spcBef>
              <a:spcAft>
                <a:spcPct val="0"/>
              </a:spcAft>
              <a:tabLst>
                <a:tab pos="274638" algn="l"/>
              </a:tabLst>
              <a:defRPr>
                <a:solidFill>
                  <a:schemeClr val="tx1"/>
                </a:solidFill>
                <a:latin typeface="Arial" panose="020B0604020202020204" pitchFamily="34" charset="0"/>
              </a:defRPr>
            </a:lvl5pPr>
            <a:lvl6pPr eaLnBrk="0" fontAlgn="base" hangingPunct="0">
              <a:spcBef>
                <a:spcPct val="0"/>
              </a:spcBef>
              <a:spcAft>
                <a:spcPct val="0"/>
              </a:spcAft>
              <a:tabLst>
                <a:tab pos="274638" algn="l"/>
              </a:tabLst>
              <a:defRPr>
                <a:solidFill>
                  <a:schemeClr val="tx1"/>
                </a:solidFill>
                <a:latin typeface="Arial" panose="020B0604020202020204" pitchFamily="34" charset="0"/>
              </a:defRPr>
            </a:lvl6pPr>
            <a:lvl7pPr eaLnBrk="0" fontAlgn="base" hangingPunct="0">
              <a:spcBef>
                <a:spcPct val="0"/>
              </a:spcBef>
              <a:spcAft>
                <a:spcPct val="0"/>
              </a:spcAft>
              <a:tabLst>
                <a:tab pos="274638" algn="l"/>
              </a:tabLst>
              <a:defRPr>
                <a:solidFill>
                  <a:schemeClr val="tx1"/>
                </a:solidFill>
                <a:latin typeface="Arial" panose="020B0604020202020204" pitchFamily="34" charset="0"/>
              </a:defRPr>
            </a:lvl7pPr>
            <a:lvl8pPr eaLnBrk="0" fontAlgn="base" hangingPunct="0">
              <a:spcBef>
                <a:spcPct val="0"/>
              </a:spcBef>
              <a:spcAft>
                <a:spcPct val="0"/>
              </a:spcAft>
              <a:tabLst>
                <a:tab pos="274638" algn="l"/>
              </a:tabLst>
              <a:defRPr>
                <a:solidFill>
                  <a:schemeClr val="tx1"/>
                </a:solidFill>
                <a:latin typeface="Arial" panose="020B0604020202020204" pitchFamily="34" charset="0"/>
              </a:defRPr>
            </a:lvl8pPr>
            <a:lvl9pPr eaLnBrk="0" fontAlgn="base" hangingPunct="0">
              <a:spcBef>
                <a:spcPct val="0"/>
              </a:spcBef>
              <a:spcAft>
                <a:spcPct val="0"/>
              </a:spcAft>
              <a:tabLst>
                <a:tab pos="2746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74638" algn="l"/>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74638"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461099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05FCD-58EE-42BC-BDB2-76BD5CB03B5D}"/>
              </a:ext>
            </a:extLst>
          </p:cNvPr>
          <p:cNvSpPr>
            <a:spLocks noGrp="1"/>
          </p:cNvSpPr>
          <p:nvPr>
            <p:ph type="title"/>
          </p:nvPr>
        </p:nvSpPr>
        <p:spPr>
          <a:xfrm>
            <a:off x="565006" y="290945"/>
            <a:ext cx="10030690" cy="7156989"/>
          </a:xfrm>
        </p:spPr>
        <p:style>
          <a:lnRef idx="1">
            <a:schemeClr val="accent3"/>
          </a:lnRef>
          <a:fillRef idx="2">
            <a:schemeClr val="accent3"/>
          </a:fillRef>
          <a:effectRef idx="1">
            <a:schemeClr val="accent3"/>
          </a:effectRef>
          <a:fontRef idx="minor">
            <a:schemeClr val="dk1"/>
          </a:fontRef>
        </p:style>
        <p:txBody>
          <a:bodyPr>
            <a:noAutofit/>
          </a:bodyPr>
          <a:lstStyle/>
          <a:p>
            <a:pPr algn="l"/>
            <a:r>
              <a:rPr lang="en-US" sz="1400" b="1" dirty="0"/>
              <a:t> </a:t>
            </a:r>
            <a:r>
              <a:rPr lang="en-US" sz="3200" b="1" u="sng" dirty="0">
                <a:solidFill>
                  <a:srgbClr val="C00000"/>
                </a:solidFill>
                <a:latin typeface="Times New Roman" panose="02020603050405020304" pitchFamily="18" charset="0"/>
                <a:cs typeface="Times New Roman" panose="02020603050405020304" pitchFamily="18" charset="0"/>
              </a:rPr>
              <a:t>ACHIEVEMENTS</a:t>
            </a:r>
            <a:br>
              <a:rPr lang="en-US" sz="1600" b="1" dirty="0">
                <a:solidFill>
                  <a:srgbClr val="C00000"/>
                </a:solidFill>
                <a:latin typeface="Times New Roman" panose="02020603050405020304" pitchFamily="18" charset="0"/>
                <a:cs typeface="Times New Roman" panose="02020603050405020304" pitchFamily="18" charset="0"/>
              </a:rPr>
            </a:br>
            <a:r>
              <a:rPr lang="en-US" sz="1800" b="1" u="sng" dirty="0">
                <a:latin typeface="Times New Roman" panose="02020603050405020304" pitchFamily="18" charset="0"/>
                <a:cs typeface="Times New Roman" panose="02020603050405020304" pitchFamily="18" charset="0"/>
              </a:rPr>
              <a:t>Inspector from M.P. Medical Science university Jabalpur </a:t>
            </a:r>
            <a:br>
              <a:rPr lang="en-US" sz="1800" b="1" dirty="0">
                <a:latin typeface="Times New Roman" panose="02020603050405020304" pitchFamily="18" charset="0"/>
                <a:cs typeface="Times New Roman" panose="02020603050405020304" pitchFamily="18" charset="0"/>
              </a:rPr>
            </a:br>
            <a:r>
              <a:rPr lang="en-US" sz="1800" b="1" u="sng"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External examiner and center superintendent for GNM Exams from M.P. Nursing council </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External examiner for viva and practical exam  from  M.P. medical science university Jabalpur (M.P.)</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Examiner paper setter from various universities and in skill India programme govt. of India</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Worked as a program officer in NSS</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Participation in  social  welfare  activities</a:t>
            </a:r>
            <a:br>
              <a:rPr lang="en-US" sz="1800" b="1" dirty="0">
                <a:latin typeface="Times New Roman" panose="02020603050405020304" pitchFamily="18" charset="0"/>
                <a:cs typeface="Times New Roman" panose="02020603050405020304" pitchFamily="18" charset="0"/>
              </a:rPr>
            </a:br>
            <a:r>
              <a:rPr lang="en-US" sz="1600" b="1" dirty="0">
                <a:latin typeface="Times New Roman" panose="02020603050405020304" pitchFamily="18" charset="0"/>
                <a:cs typeface="Times New Roman" panose="02020603050405020304" pitchFamily="18" charset="0"/>
              </a:rPr>
              <a:t>  </a:t>
            </a:r>
            <a:br>
              <a:rPr lang="en-US" sz="1600" b="1" dirty="0">
                <a:latin typeface="Times New Roman" panose="02020603050405020304" pitchFamily="18" charset="0"/>
                <a:cs typeface="Times New Roman" panose="02020603050405020304" pitchFamily="18" charset="0"/>
              </a:rPr>
            </a:br>
            <a:r>
              <a:rPr lang="en-US" sz="3200" b="1" u="sng" dirty="0">
                <a:solidFill>
                  <a:srgbClr val="C00000"/>
                </a:solidFill>
                <a:latin typeface="Times New Roman" panose="02020603050405020304" pitchFamily="18" charset="0"/>
                <a:cs typeface="Times New Roman" panose="02020603050405020304" pitchFamily="18" charset="0"/>
              </a:rPr>
              <a:t>CONFERENCES ORGANIZED AND ATTENDED</a:t>
            </a:r>
            <a:br>
              <a:rPr lang="en-US" sz="1600" b="1" dirty="0">
                <a:latin typeface="Times New Roman" panose="02020603050405020304" pitchFamily="18" charset="0"/>
                <a:cs typeface="Times New Roman" panose="02020603050405020304" pitchFamily="18" charset="0"/>
              </a:rPr>
            </a:br>
            <a:r>
              <a:rPr lang="en-US" sz="1600" b="1" dirty="0">
                <a:latin typeface="Times New Roman" panose="02020603050405020304" pitchFamily="18" charset="0"/>
                <a:cs typeface="Times New Roman" panose="02020603050405020304" pitchFamily="18" charset="0"/>
              </a:rPr>
              <a:t> </a:t>
            </a:r>
            <a:br>
              <a:rPr lang="en-US" sz="1600" b="1" dirty="0">
                <a:latin typeface="Times New Roman" panose="02020603050405020304" pitchFamily="18" charset="0"/>
                <a:cs typeface="Times New Roman" panose="02020603050405020304" pitchFamily="18" charset="0"/>
              </a:rPr>
            </a:br>
            <a:r>
              <a:rPr lang="en-US" sz="1600" b="1" dirty="0">
                <a:latin typeface="Times New Roman" panose="02020603050405020304" pitchFamily="18" charset="0"/>
                <a:cs typeface="Times New Roman" panose="02020603050405020304" pitchFamily="18" charset="0"/>
              </a:rPr>
              <a:t>as deligate in State level seminar on Legal and Ethical issues in Nursing:”A key to safe practice &amp; quality patient care”held on 22</a:t>
            </a:r>
            <a:r>
              <a:rPr lang="en-US" sz="1600" b="1" baseline="30000" dirty="0">
                <a:latin typeface="Times New Roman" panose="02020603050405020304" pitchFamily="18" charset="0"/>
                <a:cs typeface="Times New Roman" panose="02020603050405020304" pitchFamily="18" charset="0"/>
              </a:rPr>
              <a:t>nd</a:t>
            </a:r>
            <a:r>
              <a:rPr lang="en-US" sz="1600" b="1" dirty="0">
                <a:latin typeface="Times New Roman" panose="02020603050405020304" pitchFamily="18" charset="0"/>
                <a:cs typeface="Times New Roman" panose="02020603050405020304" pitchFamily="18" charset="0"/>
              </a:rPr>
              <a:t> April,2016,at Kasturba College Of Nursing ,Bhopal, MP.</a:t>
            </a:r>
            <a:br>
              <a:rPr lang="en-US" sz="1600" b="1" dirty="0">
                <a:latin typeface="Times New Roman" panose="02020603050405020304" pitchFamily="18" charset="0"/>
                <a:cs typeface="Times New Roman" panose="02020603050405020304" pitchFamily="18" charset="0"/>
              </a:rPr>
            </a:br>
            <a:r>
              <a:rPr lang="en-US" sz="1600" b="1" dirty="0">
                <a:latin typeface="Times New Roman" panose="02020603050405020304" pitchFamily="18" charset="0"/>
                <a:cs typeface="Times New Roman" panose="02020603050405020304" pitchFamily="18" charset="0"/>
              </a:rPr>
              <a:t>Conference on :Enhancing Quality Patient Care through Clinical Nursing Research”</a:t>
            </a:r>
            <a:br>
              <a:rPr lang="en-US" sz="1600" b="1" dirty="0">
                <a:latin typeface="Times New Roman" panose="02020603050405020304" pitchFamily="18" charset="0"/>
                <a:cs typeface="Times New Roman" panose="02020603050405020304" pitchFamily="18" charset="0"/>
              </a:rPr>
            </a:br>
            <a:r>
              <a:rPr lang="en-US" sz="1600" b="1" dirty="0">
                <a:latin typeface="Times New Roman" panose="02020603050405020304" pitchFamily="18" charset="0"/>
                <a:cs typeface="Times New Roman" panose="02020603050405020304" pitchFamily="18" charset="0"/>
              </a:rPr>
              <a:t>, Nov, 11, 2014 at Pragyan College of Nursing,Bhopal,Organised by oxford university.</a:t>
            </a:r>
            <a:br>
              <a:rPr lang="en-US" sz="1600" b="1" dirty="0">
                <a:latin typeface="Times New Roman" panose="02020603050405020304" pitchFamily="18" charset="0"/>
                <a:cs typeface="Times New Roman" panose="02020603050405020304" pitchFamily="18" charset="0"/>
              </a:rPr>
            </a:br>
            <a:r>
              <a:rPr lang="en-US" sz="1600" b="1" dirty="0">
                <a:latin typeface="Times New Roman" panose="02020603050405020304" pitchFamily="18" charset="0"/>
                <a:cs typeface="Times New Roman" panose="02020603050405020304" pitchFamily="18" charset="0"/>
              </a:rPr>
              <a:t>Attended as deligate in National Level Conference On Research Design on 20</a:t>
            </a:r>
            <a:r>
              <a:rPr lang="en-US" sz="1600" b="1" baseline="30000" dirty="0">
                <a:latin typeface="Times New Roman" panose="02020603050405020304" pitchFamily="18" charset="0"/>
                <a:cs typeface="Times New Roman" panose="02020603050405020304" pitchFamily="18" charset="0"/>
              </a:rPr>
              <a:t>th</a:t>
            </a:r>
            <a:r>
              <a:rPr lang="en-US" sz="1600" b="1" dirty="0">
                <a:latin typeface="Times New Roman" panose="02020603050405020304" pitchFamily="18" charset="0"/>
                <a:cs typeface="Times New Roman" panose="02020603050405020304" pitchFamily="18" charset="0"/>
              </a:rPr>
              <a:t>, april, 2013 at Peoples University. Bhopal.</a:t>
            </a:r>
            <a:br>
              <a:rPr lang="en-US" sz="1600" b="1" dirty="0">
                <a:latin typeface="Times New Roman" panose="02020603050405020304" pitchFamily="18" charset="0"/>
                <a:cs typeface="Times New Roman" panose="02020603050405020304" pitchFamily="18" charset="0"/>
              </a:rPr>
            </a:br>
            <a:r>
              <a:rPr lang="en-US" sz="1600" b="1" dirty="0">
                <a:latin typeface="Times New Roman" panose="02020603050405020304" pitchFamily="18" charset="0"/>
                <a:cs typeface="Times New Roman" panose="02020603050405020304" pitchFamily="18" charset="0"/>
              </a:rPr>
              <a:t>National conference on” Emerging Methodology in Nursing Research” on 3</a:t>
            </a:r>
            <a:r>
              <a:rPr lang="en-US" sz="1600" b="1" baseline="30000" dirty="0">
                <a:latin typeface="Times New Roman" panose="02020603050405020304" pitchFamily="18" charset="0"/>
                <a:cs typeface="Times New Roman" panose="02020603050405020304" pitchFamily="18" charset="0"/>
              </a:rPr>
              <a:t>rd</a:t>
            </a:r>
            <a:r>
              <a:rPr lang="en-US" sz="1600" b="1" dirty="0">
                <a:latin typeface="Times New Roman" panose="02020603050405020304" pitchFamily="18" charset="0"/>
                <a:cs typeface="Times New Roman" panose="02020603050405020304" pitchFamily="18" charset="0"/>
              </a:rPr>
              <a:t> ,may,2016nat </a:t>
            </a:r>
            <a:r>
              <a:rPr lang="en-US" sz="1600" b="1" dirty="0" err="1">
                <a:latin typeface="Times New Roman" panose="02020603050405020304" pitchFamily="18" charset="0"/>
                <a:cs typeface="Times New Roman" panose="02020603050405020304" pitchFamily="18" charset="0"/>
              </a:rPr>
              <a:t>pragyan</a:t>
            </a:r>
            <a:r>
              <a:rPr lang="en-US" sz="1600" b="1" dirty="0">
                <a:latin typeface="Times New Roman" panose="02020603050405020304" pitchFamily="18" charset="0"/>
                <a:cs typeface="Times New Roman" panose="02020603050405020304" pitchFamily="18" charset="0"/>
              </a:rPr>
              <a:t> college of Nursing,Bhopal</a:t>
            </a:r>
            <a:br>
              <a:rPr lang="en-US" sz="1600" b="1" dirty="0">
                <a:latin typeface="Times New Roman" panose="02020603050405020304" pitchFamily="18" charset="0"/>
                <a:cs typeface="Times New Roman" panose="02020603050405020304" pitchFamily="18" charset="0"/>
              </a:rPr>
            </a:br>
            <a:r>
              <a:rPr lang="en-US" sz="1600" b="1" dirty="0">
                <a:latin typeface="Times New Roman" panose="02020603050405020304" pitchFamily="18" charset="0"/>
                <a:cs typeface="Times New Roman" panose="02020603050405020304" pitchFamily="18" charset="0"/>
              </a:rPr>
              <a:t> </a:t>
            </a:r>
            <a:br>
              <a:rPr lang="en-US" sz="1600" b="1" dirty="0">
                <a:solidFill>
                  <a:srgbClr val="C00000"/>
                </a:solidFill>
                <a:latin typeface="Times New Roman" panose="02020603050405020304" pitchFamily="18" charset="0"/>
                <a:cs typeface="Times New Roman" panose="02020603050405020304" pitchFamily="18" charset="0"/>
              </a:rPr>
            </a:br>
            <a:r>
              <a:rPr lang="en-US" sz="2000" b="1" dirty="0">
                <a:solidFill>
                  <a:srgbClr val="C00000"/>
                </a:solidFill>
                <a:latin typeface="Times New Roman" panose="02020603050405020304" pitchFamily="18" charset="0"/>
                <a:cs typeface="Times New Roman" panose="02020603050405020304" pitchFamily="18" charset="0"/>
              </a:rPr>
              <a:t> </a:t>
            </a:r>
            <a:r>
              <a:rPr lang="en-US" sz="2000" b="1" u="sng" dirty="0">
                <a:solidFill>
                  <a:srgbClr val="C00000"/>
                </a:solidFill>
                <a:latin typeface="Times New Roman" panose="02020603050405020304" pitchFamily="18" charset="0"/>
                <a:cs typeface="Times New Roman" panose="02020603050405020304" pitchFamily="18" charset="0"/>
              </a:rPr>
              <a:t>HOSPITAL AND COMMUNITY CENTRE INVOLVED IN TRAINING: </a:t>
            </a:r>
            <a:br>
              <a:rPr lang="en-US" sz="1600" b="1" dirty="0">
                <a:latin typeface="Times New Roman" panose="02020603050405020304" pitchFamily="18" charset="0"/>
                <a:cs typeface="Times New Roman" panose="02020603050405020304" pitchFamily="18" charset="0"/>
              </a:rPr>
            </a:br>
            <a:r>
              <a:rPr lang="en-US" sz="1600" b="1" dirty="0">
                <a:latin typeface="Times New Roman" panose="02020603050405020304" pitchFamily="18" charset="0"/>
                <a:cs typeface="Times New Roman" panose="02020603050405020304" pitchFamily="18" charset="0"/>
              </a:rPr>
              <a:t> </a:t>
            </a:r>
            <a:br>
              <a:rPr lang="en-US" sz="16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Jaya Arogya Hospital,Gwalior,India</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 Kamla Nehru Hospital,Gwalior,India </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Manasik Arogya shala Gwalior</a:t>
            </a:r>
          </a:p>
        </p:txBody>
      </p:sp>
    </p:spTree>
    <p:extLst>
      <p:ext uri="{BB962C8B-B14F-4D97-AF65-F5344CB8AC3E}">
        <p14:creationId xmlns:p14="http://schemas.microsoft.com/office/powerpoint/2010/main" val="8269000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F25D11-04B0-4D3B-8BF9-44E3E4FFDA5E}"/>
              </a:ext>
            </a:extLst>
          </p:cNvPr>
          <p:cNvSpPr/>
          <p:nvPr/>
        </p:nvSpPr>
        <p:spPr>
          <a:xfrm>
            <a:off x="2032779" y="2967335"/>
            <a:ext cx="8054196"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lIns="91440" tIns="45720" rIns="91440" bIns="45720">
            <a:spAutoFit/>
          </a:bodyPr>
          <a:lstStyle/>
          <a:p>
            <a:pPr algn="ctr"/>
            <a:r>
              <a:rPr lang="en-US" sz="6000" b="1" cap="none" spc="0" dirty="0">
                <a:ln w="12700">
                  <a:solidFill>
                    <a:schemeClr val="accent1"/>
                  </a:solidFill>
                  <a:prstDash val="solid"/>
                </a:ln>
                <a:solidFill>
                  <a:srgbClr val="C0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PLENARY SESSION -3</a:t>
            </a:r>
          </a:p>
        </p:txBody>
      </p:sp>
    </p:spTree>
    <p:extLst>
      <p:ext uri="{BB962C8B-B14F-4D97-AF65-F5344CB8AC3E}">
        <p14:creationId xmlns:p14="http://schemas.microsoft.com/office/powerpoint/2010/main" val="302774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fade">
                                      <p:cBhvr>
                                        <p:cTn id="12" dur="2000"/>
                                        <p:tgtEl>
                                          <p:spTgt spid="2">
                                            <p:bg/>
                                          </p:spTgt>
                                        </p:tgtEl>
                                      </p:cBhvr>
                                    </p:animEffect>
                                    <p:anim calcmode="lin" valueType="num">
                                      <p:cBhvr>
                                        <p:cTn id="13" dur="2000" fill="hold"/>
                                        <p:tgtEl>
                                          <p:spTgt spid="2">
                                            <p:bg/>
                                          </p:spTgt>
                                        </p:tgtEl>
                                        <p:attrNameLst>
                                          <p:attrName>ppt_w</p:attrName>
                                        </p:attrNameLst>
                                      </p:cBhvr>
                                      <p:tavLst>
                                        <p:tav tm="0" fmla="#ppt_w*sin(2.5*pi*$)">
                                          <p:val>
                                            <p:fltVal val="0"/>
                                          </p:val>
                                        </p:tav>
                                        <p:tav tm="100000">
                                          <p:val>
                                            <p:fltVal val="1"/>
                                          </p:val>
                                        </p:tav>
                                      </p:tavLst>
                                    </p:anim>
                                    <p:anim calcmode="lin" valueType="num">
                                      <p:cBhvr>
                                        <p:cTn id="14" dur="2000" fill="hold"/>
                                        <p:tgtEl>
                                          <p:spTgt spid="2">
                                            <p:bg/>
                                          </p:spTgt>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2000"/>
                                        <p:tgtEl>
                                          <p:spTgt spid="2">
                                            <p:txEl>
                                              <p:pRg st="0" end="0"/>
                                            </p:txEl>
                                          </p:spTgt>
                                        </p:tgtEl>
                                      </p:cBhvr>
                                    </p:animEffect>
                                    <p:anim calcmode="lin" valueType="num">
                                      <p:cBhvr>
                                        <p:cTn id="1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19"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1" nodeType="clickEffect">
                                  <p:stCondLst>
                                    <p:cond delay="0"/>
                                  </p:stCondLst>
                                  <p:childTnLst>
                                    <p:set>
                                      <p:cBhvr>
                                        <p:cTn id="23" dur="1" fill="hold">
                                          <p:stCondLst>
                                            <p:cond delay="0"/>
                                          </p:stCondLst>
                                        </p:cTn>
                                        <p:tgtEl>
                                          <p:spTgt spid="2">
                                            <p:bg/>
                                          </p:spTgt>
                                        </p:tgtEl>
                                        <p:attrNameLst>
                                          <p:attrName>style.visibility</p:attrName>
                                        </p:attrNameLst>
                                      </p:cBhvr>
                                      <p:to>
                                        <p:strVal val="visible"/>
                                      </p:to>
                                    </p:set>
                                    <p:animEffect transition="in" filter="wheel(1)">
                                      <p:cBhvr>
                                        <p:cTn id="24" dur="2000"/>
                                        <p:tgtEl>
                                          <p:spTgt spid="2">
                                            <p:bg/>
                                          </p:spTgt>
                                        </p:tgtEl>
                                      </p:cBhvr>
                                    </p:animEffect>
                                  </p:childTnLst>
                                </p:cTn>
                              </p:par>
                              <p:par>
                                <p:cTn id="25" presetID="21" presetClass="entr" presetSubtype="1" fill="hold" grpId="1" nodeType="with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heel(1)">
                                      <p:cBhvr>
                                        <p:cTn id="2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2" grpId="1" build="allAtOnce"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FAAD79E4-6055-4F38-8085-08DFD41486B4}"/>
              </a:ext>
            </a:extLst>
          </p:cNvPr>
          <p:cNvGraphicFramePr>
            <a:graphicFrameLocks noGrp="1"/>
          </p:cNvGraphicFramePr>
          <p:nvPr>
            <p:extLst>
              <p:ext uri="{D42A27DB-BD31-4B8C-83A1-F6EECF244321}">
                <p14:modId xmlns:p14="http://schemas.microsoft.com/office/powerpoint/2010/main" val="1845797902"/>
              </p:ext>
            </p:extLst>
          </p:nvPr>
        </p:nvGraphicFramePr>
        <p:xfrm>
          <a:off x="471055" y="1971675"/>
          <a:ext cx="11042071" cy="7006423"/>
        </p:xfrm>
        <a:graphic>
          <a:graphicData uri="http://schemas.openxmlformats.org/drawingml/2006/table">
            <a:tbl>
              <a:tblPr firstRow="1" firstCol="1" lastRow="1" lastCol="1" bandRow="1" bandCol="1">
                <a:tableStyleId>{5C22544A-7EE6-4342-B048-85BDC9FD1C3A}</a:tableStyleId>
              </a:tblPr>
              <a:tblGrid>
                <a:gridCol w="2612431">
                  <a:extLst>
                    <a:ext uri="{9D8B030D-6E8A-4147-A177-3AD203B41FA5}">
                      <a16:colId xmlns:a16="http://schemas.microsoft.com/office/drawing/2014/main" val="4247700902"/>
                    </a:ext>
                  </a:extLst>
                </a:gridCol>
                <a:gridCol w="1492469">
                  <a:extLst>
                    <a:ext uri="{9D8B030D-6E8A-4147-A177-3AD203B41FA5}">
                      <a16:colId xmlns:a16="http://schemas.microsoft.com/office/drawing/2014/main" val="1961786049"/>
                    </a:ext>
                  </a:extLst>
                </a:gridCol>
                <a:gridCol w="4043834">
                  <a:extLst>
                    <a:ext uri="{9D8B030D-6E8A-4147-A177-3AD203B41FA5}">
                      <a16:colId xmlns:a16="http://schemas.microsoft.com/office/drawing/2014/main" val="500878236"/>
                    </a:ext>
                  </a:extLst>
                </a:gridCol>
                <a:gridCol w="2893337">
                  <a:extLst>
                    <a:ext uri="{9D8B030D-6E8A-4147-A177-3AD203B41FA5}">
                      <a16:colId xmlns:a16="http://schemas.microsoft.com/office/drawing/2014/main" val="925173181"/>
                    </a:ext>
                  </a:extLst>
                </a:gridCol>
              </a:tblGrid>
              <a:tr h="586847">
                <a:tc>
                  <a:txBody>
                    <a:bodyPr/>
                    <a:lstStyle/>
                    <a:p>
                      <a:pPr marL="106045" marR="0">
                        <a:spcBef>
                          <a:spcPts val="205"/>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Q</a:t>
                      </a:r>
                      <a:r>
                        <a:rPr lang="en-US" sz="2400" spc="-240" dirty="0">
                          <a:solidFill>
                            <a:schemeClr val="bg2">
                              <a:lumMod val="10000"/>
                            </a:schemeClr>
                          </a:solidFill>
                          <a:effectLst/>
                          <a:latin typeface="Times New Roman" panose="02020603050405020304" pitchFamily="18" charset="0"/>
                          <a:cs typeface="Times New Roman" panose="02020603050405020304" pitchFamily="18" charset="0"/>
                        </a:rPr>
                        <a:t>U</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ALIFICATION</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86360" marR="0">
                        <a:spcBef>
                          <a:spcPts val="12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YEAR</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70485" marR="0">
                        <a:spcBef>
                          <a:spcPts val="205"/>
                        </a:spcBef>
                        <a:spcAft>
                          <a:spcPts val="0"/>
                        </a:spcAft>
                      </a:pPr>
                      <a:r>
                        <a:rPr lang="en-US" sz="2400" spc="-20" dirty="0">
                          <a:solidFill>
                            <a:schemeClr val="bg2">
                              <a:lumMod val="10000"/>
                            </a:schemeClr>
                          </a:solidFill>
                          <a:effectLst/>
                          <a:latin typeface="Times New Roman" panose="02020603050405020304" pitchFamily="18" charset="0"/>
                          <a:cs typeface="Times New Roman" panose="02020603050405020304" pitchFamily="18" charset="0"/>
                        </a:rPr>
                        <a:t>COLLEGE</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70485" marR="0">
                        <a:spcBef>
                          <a:spcPts val="240"/>
                        </a:spcBef>
                        <a:spcAft>
                          <a:spcPts val="0"/>
                        </a:spcAft>
                      </a:pPr>
                      <a:r>
                        <a:rPr lang="en-US" sz="2400" spc="-15" dirty="0">
                          <a:solidFill>
                            <a:schemeClr val="bg2">
                              <a:lumMod val="10000"/>
                            </a:schemeClr>
                          </a:solidFill>
                          <a:effectLst/>
                          <a:latin typeface="Times New Roman" panose="02020603050405020304" pitchFamily="18" charset="0"/>
                          <a:cs typeface="Times New Roman" panose="02020603050405020304" pitchFamily="18" charset="0"/>
                        </a:rPr>
                        <a:t>UNIVERSITY</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616209204"/>
                  </a:ext>
                </a:extLst>
              </a:tr>
              <a:tr h="380576">
                <a:tc>
                  <a:txBody>
                    <a:bodyPr/>
                    <a:lstStyle/>
                    <a:p>
                      <a:pPr marL="98425" marR="0">
                        <a:spcBef>
                          <a:spcPts val="20"/>
                        </a:spcBef>
                        <a:spcAft>
                          <a:spcPts val="0"/>
                        </a:spcAft>
                      </a:pPr>
                      <a:r>
                        <a:rPr lang="en-US" sz="2400" spc="-40" dirty="0">
                          <a:solidFill>
                            <a:schemeClr val="bg2">
                              <a:lumMod val="10000"/>
                            </a:schemeClr>
                          </a:solidFill>
                          <a:effectLst/>
                          <a:latin typeface="Times New Roman" panose="02020603050405020304" pitchFamily="18" charset="0"/>
                          <a:cs typeface="Times New Roman" panose="02020603050405020304" pitchFamily="18" charset="0"/>
                        </a:rPr>
                        <a:t>P</a:t>
                      </a:r>
                      <a:r>
                        <a:rPr lang="en-US" sz="2400" spc="-35" dirty="0">
                          <a:solidFill>
                            <a:schemeClr val="bg2">
                              <a:lumMod val="10000"/>
                            </a:schemeClr>
                          </a:solidFill>
                          <a:effectLst/>
                          <a:latin typeface="Times New Roman" panose="02020603050405020304" pitchFamily="18" charset="0"/>
                          <a:cs typeface="Times New Roman" panose="02020603050405020304" pitchFamily="18" charset="0"/>
                        </a:rPr>
                        <a:t>H.D(N)</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62865" marR="0">
                        <a:spcBef>
                          <a:spcPts val="20"/>
                        </a:spcBef>
                        <a:spcAft>
                          <a:spcPts val="0"/>
                        </a:spcAft>
                      </a:pPr>
                      <a:r>
                        <a:rPr lang="en-US" sz="2400" spc="5" dirty="0">
                          <a:solidFill>
                            <a:schemeClr val="bg2">
                              <a:lumMod val="10000"/>
                            </a:schemeClr>
                          </a:solidFill>
                          <a:effectLst/>
                          <a:latin typeface="Times New Roman" panose="02020603050405020304" pitchFamily="18" charset="0"/>
                          <a:cs typeface="Times New Roman" panose="02020603050405020304" pitchFamily="18" charset="0"/>
                        </a:rPr>
                        <a:t>2009-</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62865" marR="0">
                        <a:spcBef>
                          <a:spcPts val="20"/>
                        </a:spcBef>
                        <a:spcAft>
                          <a:spcPts val="0"/>
                        </a:spcAft>
                      </a:pPr>
                      <a:r>
                        <a:rPr lang="en-US" sz="2400" spc="-145" dirty="0">
                          <a:solidFill>
                            <a:schemeClr val="bg2">
                              <a:lumMod val="10000"/>
                            </a:schemeClr>
                          </a:solidFill>
                          <a:effectLst/>
                          <a:latin typeface="Times New Roman" panose="02020603050405020304" pitchFamily="18" charset="0"/>
                          <a:cs typeface="Times New Roman" panose="02020603050405020304" pitchFamily="18" charset="0"/>
                        </a:rPr>
                        <a:t>I</a:t>
                      </a:r>
                      <a:r>
                        <a:rPr lang="en-US" sz="2400" spc="-60" dirty="0">
                          <a:solidFill>
                            <a:schemeClr val="bg2">
                              <a:lumMod val="10000"/>
                            </a:schemeClr>
                          </a:solidFill>
                          <a:effectLst/>
                          <a:latin typeface="Times New Roman" panose="02020603050405020304" pitchFamily="18" charset="0"/>
                          <a:cs typeface="Times New Roman" panose="02020603050405020304" pitchFamily="18" charset="0"/>
                        </a:rPr>
                        <a:t>N</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C</a:t>
                      </a:r>
                      <a:r>
                        <a:rPr lang="en-US" sz="2400" spc="5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consort</a:t>
                      </a:r>
                      <a:r>
                        <a:rPr lang="en-US" sz="2400" spc="80" dirty="0">
                          <a:solidFill>
                            <a:schemeClr val="bg2">
                              <a:lumMod val="10000"/>
                            </a:schemeClr>
                          </a:solidFill>
                          <a:effectLst/>
                          <a:latin typeface="Times New Roman" panose="02020603050405020304" pitchFamily="18" charset="0"/>
                          <a:cs typeface="Times New Roman" panose="02020603050405020304" pitchFamily="18" charset="0"/>
                        </a:rPr>
                        <a:t>i</a:t>
                      </a:r>
                      <a:r>
                        <a:rPr lang="en-US" sz="2400" spc="-105" dirty="0">
                          <a:solidFill>
                            <a:schemeClr val="bg2">
                              <a:lumMod val="10000"/>
                            </a:schemeClr>
                          </a:solidFill>
                          <a:effectLst/>
                          <a:latin typeface="Times New Roman" panose="02020603050405020304" pitchFamily="18" charset="0"/>
                          <a:cs typeface="Times New Roman" panose="02020603050405020304" pitchFamily="18" charset="0"/>
                        </a:rPr>
                        <a:t>u</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m col</a:t>
                      </a:r>
                      <a:r>
                        <a:rPr lang="en-US" sz="2400" spc="-55" dirty="0">
                          <a:solidFill>
                            <a:schemeClr val="bg2">
                              <a:lumMod val="10000"/>
                            </a:schemeClr>
                          </a:solidFill>
                          <a:effectLst/>
                          <a:latin typeface="Times New Roman" panose="02020603050405020304" pitchFamily="18" charset="0"/>
                          <a:cs typeface="Times New Roman" panose="02020603050405020304" pitchFamily="18" charset="0"/>
                        </a:rPr>
                        <a:t>l</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aboration</a:t>
                      </a:r>
                    </a:p>
                  </a:txBody>
                  <a:tcPr marL="0" marR="0" marT="0" marB="0"/>
                </a:tc>
                <a:tc>
                  <a:txBody>
                    <a:bodyPr/>
                    <a:lstStyle/>
                    <a:p>
                      <a:pPr marL="62865" marR="0">
                        <a:spcBef>
                          <a:spcPts val="20"/>
                        </a:spcBef>
                        <a:spcAft>
                          <a:spcPts val="0"/>
                        </a:spcAft>
                        <a:tabLst>
                          <a:tab pos="960120" algn="l"/>
                        </a:tabLs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R</a:t>
                      </a:r>
                      <a:r>
                        <a:rPr lang="en-US" sz="2400" spc="-115" dirty="0">
                          <a:solidFill>
                            <a:schemeClr val="bg2">
                              <a:lumMod val="10000"/>
                            </a:schemeClr>
                          </a:solidFill>
                          <a:effectLst/>
                          <a:latin typeface="Times New Roman" panose="02020603050405020304" pitchFamily="18" charset="0"/>
                          <a:cs typeface="Times New Roman" panose="02020603050405020304" pitchFamily="18" charset="0"/>
                        </a:rPr>
                        <a:t>a</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j</a:t>
                      </a:r>
                      <a:r>
                        <a:rPr lang="en-US" sz="2400" spc="-225" dirty="0">
                          <a:solidFill>
                            <a:schemeClr val="bg2">
                              <a:lumMod val="10000"/>
                            </a:schemeClr>
                          </a:solidFill>
                          <a:effectLst/>
                          <a:latin typeface="Times New Roman" panose="02020603050405020304" pitchFamily="18" charset="0"/>
                          <a:cs typeface="Times New Roman" panose="02020603050405020304" pitchFamily="18" charset="0"/>
                        </a:rPr>
                        <a:t>iv   </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Gan</a:t>
                      </a:r>
                      <a:r>
                        <a:rPr lang="en-US" sz="2400" spc="-50" dirty="0">
                          <a:solidFill>
                            <a:schemeClr val="bg2">
                              <a:lumMod val="10000"/>
                            </a:schemeClr>
                          </a:solidFill>
                          <a:effectLst/>
                          <a:latin typeface="Times New Roman" panose="02020603050405020304" pitchFamily="18" charset="0"/>
                          <a:cs typeface="Times New Roman" panose="02020603050405020304" pitchFamily="18" charset="0"/>
                        </a:rPr>
                        <a:t>d</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hi</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401396870"/>
                  </a:ext>
                </a:extLst>
              </a:tr>
              <a:tr h="380576">
                <a:tc>
                  <a:txBody>
                    <a:bodyPr/>
                    <a:lstStyle/>
                    <a:p>
                      <a:pPr marL="0" marR="0">
                        <a:spcBef>
                          <a:spcPts val="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 </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62865" marR="0">
                        <a:lnSpc>
                          <a:spcPts val="1260"/>
                        </a:lnSpc>
                        <a:spcBef>
                          <a:spcPts val="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2016</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62865" marR="0">
                        <a:lnSpc>
                          <a:spcPts val="1230"/>
                        </a:lnSpc>
                        <a:spcBef>
                          <a:spcPts val="0"/>
                        </a:spcBef>
                        <a:spcAft>
                          <a:spcPts val="0"/>
                        </a:spcAft>
                      </a:pPr>
                      <a:r>
                        <a:rPr lang="en-US" sz="2400" spc="-5" dirty="0">
                          <a:solidFill>
                            <a:schemeClr val="bg2">
                              <a:lumMod val="10000"/>
                            </a:schemeClr>
                          </a:solidFill>
                          <a:effectLst/>
                          <a:latin typeface="Times New Roman" panose="02020603050405020304" pitchFamily="18" charset="0"/>
                          <a:cs typeface="Times New Roman" panose="02020603050405020304" pitchFamily="18" charset="0"/>
                        </a:rPr>
                        <a:t>with</a:t>
                      </a:r>
                      <a:r>
                        <a:rPr lang="en-US" sz="2400" spc="-155"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NIMHANS</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62865" marR="0">
                        <a:lnSpc>
                          <a:spcPts val="1230"/>
                        </a:lnSpc>
                        <a:spcBef>
                          <a:spcPts val="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U</a:t>
                      </a:r>
                      <a:r>
                        <a:rPr lang="en-US" sz="2400" spc="-90" dirty="0">
                          <a:solidFill>
                            <a:schemeClr val="bg2">
                              <a:lumMod val="10000"/>
                            </a:schemeClr>
                          </a:solidFill>
                          <a:effectLst/>
                          <a:latin typeface="Times New Roman" panose="02020603050405020304" pitchFamily="18" charset="0"/>
                          <a:cs typeface="Times New Roman" panose="02020603050405020304" pitchFamily="18" charset="0"/>
                        </a:rPr>
                        <a:t>n</a:t>
                      </a:r>
                      <a:r>
                        <a:rPr lang="en-US" sz="2400" spc="-125" dirty="0">
                          <a:solidFill>
                            <a:schemeClr val="bg2">
                              <a:lumMod val="10000"/>
                            </a:schemeClr>
                          </a:solidFill>
                          <a:effectLst/>
                          <a:latin typeface="Times New Roman" panose="02020603050405020304" pitchFamily="18" charset="0"/>
                          <a:cs typeface="Times New Roman" panose="02020603050405020304" pitchFamily="18" charset="0"/>
                        </a:rPr>
                        <a:t>i</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vers</a:t>
                      </a:r>
                      <a:r>
                        <a:rPr lang="en-US" sz="2400" spc="10" dirty="0">
                          <a:solidFill>
                            <a:schemeClr val="bg2">
                              <a:lumMod val="10000"/>
                            </a:schemeClr>
                          </a:solidFill>
                          <a:effectLst/>
                          <a:latin typeface="Times New Roman" panose="02020603050405020304" pitchFamily="18" charset="0"/>
                          <a:cs typeface="Times New Roman" panose="02020603050405020304" pitchFamily="18" charset="0"/>
                        </a:rPr>
                        <a:t>i</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ty,</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092704905"/>
                  </a:ext>
                </a:extLst>
              </a:tr>
              <a:tr h="380576">
                <a:tc>
                  <a:txBody>
                    <a:bodyPr/>
                    <a:lstStyle/>
                    <a:p>
                      <a:pPr marL="0" marR="0">
                        <a:spcBef>
                          <a:spcPts val="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 </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spcBef>
                          <a:spcPts val="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 </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spcBef>
                          <a:spcPts val="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 </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62865" marR="0">
                        <a:lnSpc>
                          <a:spcPts val="1245"/>
                        </a:lnSpc>
                        <a:spcBef>
                          <a:spcPts val="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Karnataka</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927313257"/>
                  </a:ext>
                </a:extLst>
              </a:tr>
              <a:tr h="761152">
                <a:tc>
                  <a:txBody>
                    <a:bodyPr/>
                    <a:lstStyle/>
                    <a:p>
                      <a:pPr marL="102235" marR="0">
                        <a:spcBef>
                          <a:spcPts val="2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M.P</a:t>
                      </a:r>
                      <a:r>
                        <a:rPr lang="en-US" sz="2400" spc="-15" dirty="0">
                          <a:solidFill>
                            <a:schemeClr val="bg2">
                              <a:lumMod val="10000"/>
                            </a:schemeClr>
                          </a:solidFill>
                          <a:effectLst/>
                          <a:latin typeface="Times New Roman" panose="02020603050405020304" pitchFamily="18" charset="0"/>
                          <a:cs typeface="Times New Roman" panose="02020603050405020304" pitchFamily="18" charset="0"/>
                        </a:rPr>
                        <a:t>H</a:t>
                      </a:r>
                      <a:r>
                        <a:rPr lang="en-US" sz="2400" spc="-145" dirty="0">
                          <a:solidFill>
                            <a:schemeClr val="bg2">
                              <a:lumMod val="10000"/>
                            </a:schemeClr>
                          </a:solidFill>
                          <a:effectLst/>
                          <a:latin typeface="Times New Roman" panose="02020603050405020304" pitchFamily="18" charset="0"/>
                          <a:cs typeface="Times New Roman" panose="02020603050405020304" pitchFamily="18" charset="0"/>
                        </a:rPr>
                        <a:t>I</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L</a:t>
                      </a:r>
                      <a:r>
                        <a:rPr lang="en-US" sz="2400" spc="-4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400" spc="-60" dirty="0">
                          <a:solidFill>
                            <a:schemeClr val="bg2">
                              <a:lumMod val="10000"/>
                            </a:schemeClr>
                          </a:solidFill>
                          <a:effectLst/>
                          <a:latin typeface="Times New Roman" panose="02020603050405020304" pitchFamily="18" charset="0"/>
                          <a:cs typeface="Times New Roman" panose="02020603050405020304" pitchFamily="18" charset="0"/>
                        </a:rPr>
                        <a:t>(</a:t>
                      </a:r>
                      <a:r>
                        <a:rPr lang="en-US" sz="2400" spc="-130" dirty="0">
                          <a:solidFill>
                            <a:schemeClr val="bg2">
                              <a:lumMod val="10000"/>
                            </a:schemeClr>
                          </a:solidFill>
                          <a:effectLst/>
                          <a:latin typeface="Times New Roman" panose="02020603050405020304" pitchFamily="18" charset="0"/>
                          <a:cs typeface="Times New Roman" panose="02020603050405020304" pitchFamily="18" charset="0"/>
                        </a:rPr>
                        <a:t>N</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66675" marR="0">
                        <a:lnSpc>
                          <a:spcPts val="1225"/>
                        </a:lnSpc>
                        <a:spcBef>
                          <a:spcPts val="0"/>
                        </a:spcBef>
                        <a:spcAft>
                          <a:spcPts val="0"/>
                        </a:spcAft>
                      </a:pPr>
                      <a:r>
                        <a:rPr lang="en-US" sz="2400" spc="-10" dirty="0">
                          <a:solidFill>
                            <a:schemeClr val="bg2">
                              <a:lumMod val="10000"/>
                            </a:schemeClr>
                          </a:solidFill>
                          <a:effectLst/>
                          <a:latin typeface="Times New Roman" panose="02020603050405020304" pitchFamily="18" charset="0"/>
                          <a:cs typeface="Times New Roman" panose="02020603050405020304" pitchFamily="18" charset="0"/>
                        </a:rPr>
                        <a:t>2006-</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70485" marR="0">
                        <a:spcBef>
                          <a:spcPts val="20"/>
                        </a:spcBef>
                        <a:spcAft>
                          <a:spcPts val="0"/>
                        </a:spcAft>
                      </a:pPr>
                      <a:r>
                        <a:rPr lang="en-US" sz="2400" spc="-50" dirty="0">
                          <a:solidFill>
                            <a:schemeClr val="bg2">
                              <a:lumMod val="10000"/>
                            </a:schemeClr>
                          </a:solidFill>
                          <a:effectLst/>
                          <a:latin typeface="Times New Roman" panose="02020603050405020304" pitchFamily="18" charset="0"/>
                          <a:cs typeface="Times New Roman" panose="02020603050405020304" pitchFamily="18" charset="0"/>
                        </a:rPr>
                        <a:t>M</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an</a:t>
                      </a:r>
                      <a:r>
                        <a:rPr lang="en-US" sz="2400" spc="20" dirty="0">
                          <a:solidFill>
                            <a:schemeClr val="bg2">
                              <a:lumMod val="10000"/>
                            </a:schemeClr>
                          </a:solidFill>
                          <a:effectLst/>
                          <a:latin typeface="Times New Roman" panose="02020603050405020304" pitchFamily="18" charset="0"/>
                          <a:cs typeface="Times New Roman" panose="02020603050405020304" pitchFamily="18" charset="0"/>
                        </a:rPr>
                        <a:t>i</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pal </a:t>
                      </a:r>
                      <a:r>
                        <a:rPr lang="en-US" sz="2400" spc="155"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c</a:t>
                      </a:r>
                      <a:r>
                        <a:rPr lang="en-US" sz="2400" spc="50" dirty="0">
                          <a:solidFill>
                            <a:schemeClr val="bg2">
                              <a:lumMod val="10000"/>
                            </a:schemeClr>
                          </a:solidFill>
                          <a:effectLst/>
                          <a:latin typeface="Times New Roman" panose="02020603050405020304" pitchFamily="18" charset="0"/>
                          <a:cs typeface="Times New Roman" panose="02020603050405020304" pitchFamily="18" charset="0"/>
                        </a:rPr>
                        <a:t>o</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llege </a:t>
                      </a:r>
                      <a:r>
                        <a:rPr lang="en-US" sz="2400" spc="14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of </a:t>
                      </a:r>
                      <a:r>
                        <a:rPr lang="en-US" sz="2400" spc="275"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Nur</a:t>
                      </a:r>
                      <a:r>
                        <a:rPr lang="en-US" sz="2400" spc="-30" dirty="0">
                          <a:solidFill>
                            <a:schemeClr val="bg2">
                              <a:lumMod val="10000"/>
                            </a:schemeClr>
                          </a:solidFill>
                          <a:effectLst/>
                          <a:latin typeface="Times New Roman" panose="02020603050405020304" pitchFamily="18" charset="0"/>
                          <a:cs typeface="Times New Roman" panose="02020603050405020304" pitchFamily="18" charset="0"/>
                        </a:rPr>
                        <a:t>s</a:t>
                      </a:r>
                      <a:r>
                        <a:rPr lang="en-US" sz="2400" spc="-85" dirty="0">
                          <a:solidFill>
                            <a:schemeClr val="bg2">
                              <a:lumMod val="10000"/>
                            </a:schemeClr>
                          </a:solidFill>
                          <a:effectLst/>
                          <a:latin typeface="Times New Roman" panose="02020603050405020304" pitchFamily="18" charset="0"/>
                          <a:cs typeface="Times New Roman" panose="02020603050405020304" pitchFamily="18" charset="0"/>
                        </a:rPr>
                        <a:t>i</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ng</a:t>
                      </a:r>
                    </a:p>
                    <a:p>
                      <a:pPr marL="70485" marR="0">
                        <a:spcBef>
                          <a:spcPts val="2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400" spc="65"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a:t>
                      </a:r>
                    </a:p>
                  </a:txBody>
                  <a:tcPr marL="0" marR="0" marT="0" marB="0"/>
                </a:tc>
                <a:tc>
                  <a:txBody>
                    <a:bodyPr/>
                    <a:lstStyle/>
                    <a:p>
                      <a:pPr marL="70485" marR="0">
                        <a:spcBef>
                          <a:spcPts val="20"/>
                        </a:spcBef>
                        <a:spcAft>
                          <a:spcPts val="0"/>
                        </a:spcAft>
                        <a:tabLst>
                          <a:tab pos="755650" algn="l"/>
                        </a:tabLst>
                      </a:pPr>
                      <a:r>
                        <a:rPr lang="en-US" sz="2400" spc="-55" dirty="0">
                          <a:solidFill>
                            <a:schemeClr val="bg2">
                              <a:lumMod val="10000"/>
                            </a:schemeClr>
                          </a:solidFill>
                          <a:effectLst/>
                          <a:latin typeface="Times New Roman" panose="02020603050405020304" pitchFamily="18" charset="0"/>
                          <a:cs typeface="Times New Roman" panose="02020603050405020304" pitchFamily="18" charset="0"/>
                        </a:rPr>
                        <a:t>M</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a</a:t>
                      </a:r>
                      <a:r>
                        <a:rPr lang="en-US" sz="2400" spc="-215" dirty="0">
                          <a:solidFill>
                            <a:schemeClr val="bg2">
                              <a:lumMod val="10000"/>
                            </a:schemeClr>
                          </a:solidFill>
                          <a:effectLst/>
                          <a:latin typeface="Times New Roman" panose="02020603050405020304" pitchFamily="18" charset="0"/>
                          <a:cs typeface="Times New Roman" panose="02020603050405020304" pitchFamily="18" charset="0"/>
                        </a:rPr>
                        <a:t>n</a:t>
                      </a:r>
                      <a:r>
                        <a:rPr lang="en-US" sz="2400" spc="-210" dirty="0">
                          <a:solidFill>
                            <a:schemeClr val="bg2">
                              <a:lumMod val="10000"/>
                            </a:schemeClr>
                          </a:solidFill>
                          <a:effectLst/>
                          <a:latin typeface="Times New Roman" panose="02020603050405020304" pitchFamily="18" charset="0"/>
                          <a:cs typeface="Times New Roman" panose="02020603050405020304" pitchFamily="18" charset="0"/>
                        </a:rPr>
                        <a:t>i</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pal	Un</a:t>
                      </a:r>
                      <a:r>
                        <a:rPr lang="en-US" sz="2400" spc="-80" dirty="0">
                          <a:solidFill>
                            <a:schemeClr val="bg2">
                              <a:lumMod val="10000"/>
                            </a:schemeClr>
                          </a:solidFill>
                          <a:effectLst/>
                          <a:latin typeface="Times New Roman" panose="02020603050405020304" pitchFamily="18" charset="0"/>
                          <a:cs typeface="Times New Roman" panose="02020603050405020304" pitchFamily="18" charset="0"/>
                        </a:rPr>
                        <a:t>i</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vers</a:t>
                      </a:r>
                      <a:r>
                        <a:rPr lang="en-US" sz="2400" spc="15" dirty="0">
                          <a:solidFill>
                            <a:schemeClr val="bg2">
                              <a:lumMod val="10000"/>
                            </a:schemeClr>
                          </a:solidFill>
                          <a:effectLst/>
                          <a:latin typeface="Times New Roman" panose="02020603050405020304" pitchFamily="18" charset="0"/>
                          <a:cs typeface="Times New Roman" panose="02020603050405020304" pitchFamily="18" charset="0"/>
                        </a:rPr>
                        <a:t>i</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ty,</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663586159"/>
                  </a:ext>
                </a:extLst>
              </a:tr>
              <a:tr h="380576">
                <a:tc>
                  <a:txBody>
                    <a:bodyPr/>
                    <a:lstStyle/>
                    <a:p>
                      <a:pPr marL="0" marR="0">
                        <a:spcBef>
                          <a:spcPts val="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 </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66675" marR="0">
                        <a:lnSpc>
                          <a:spcPts val="1225"/>
                        </a:lnSpc>
                        <a:spcBef>
                          <a:spcPts val="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2008</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70485" marR="0">
                        <a:lnSpc>
                          <a:spcPts val="1225"/>
                        </a:lnSpc>
                        <a:spcBef>
                          <a:spcPts val="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MAHE,</a:t>
                      </a:r>
                      <a:r>
                        <a:rPr lang="en-US" sz="2400" spc="-185"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400" spc="-5" dirty="0">
                          <a:solidFill>
                            <a:schemeClr val="bg2">
                              <a:lumMod val="10000"/>
                            </a:schemeClr>
                          </a:solidFill>
                          <a:effectLst/>
                          <a:latin typeface="Times New Roman" panose="02020603050405020304" pitchFamily="18" charset="0"/>
                          <a:cs typeface="Times New Roman" panose="02020603050405020304" pitchFamily="18" charset="0"/>
                        </a:rPr>
                        <a:t>Manl</a:t>
                      </a:r>
                      <a:r>
                        <a:rPr lang="en-US" sz="2400" spc="-10" dirty="0">
                          <a:solidFill>
                            <a:schemeClr val="bg2">
                              <a:lumMod val="10000"/>
                            </a:schemeClr>
                          </a:solidFill>
                          <a:effectLst/>
                          <a:latin typeface="Times New Roman" panose="02020603050405020304" pitchFamily="18" charset="0"/>
                          <a:cs typeface="Times New Roman" panose="02020603050405020304" pitchFamily="18" charset="0"/>
                        </a:rPr>
                        <a:t>oal</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70485" marR="0">
                        <a:lnSpc>
                          <a:spcPts val="1225"/>
                        </a:lnSpc>
                        <a:spcBef>
                          <a:spcPts val="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Ma</a:t>
                      </a:r>
                      <a:r>
                        <a:rPr lang="en-US" sz="2400" spc="-255" dirty="0">
                          <a:solidFill>
                            <a:schemeClr val="bg2">
                              <a:lumMod val="10000"/>
                            </a:schemeClr>
                          </a:solidFill>
                          <a:effectLst/>
                          <a:latin typeface="Times New Roman" panose="02020603050405020304" pitchFamily="18" charset="0"/>
                          <a:cs typeface="Times New Roman" panose="02020603050405020304" pitchFamily="18" charset="0"/>
                        </a:rPr>
                        <a:t>n</a:t>
                      </a:r>
                      <a:r>
                        <a:rPr lang="en-US" sz="2400" spc="-210" dirty="0">
                          <a:solidFill>
                            <a:schemeClr val="bg2">
                              <a:lumMod val="10000"/>
                            </a:schemeClr>
                          </a:solidFill>
                          <a:effectLst/>
                          <a:latin typeface="Times New Roman" panose="02020603050405020304" pitchFamily="18" charset="0"/>
                          <a:cs typeface="Times New Roman" panose="02020603050405020304" pitchFamily="18" charset="0"/>
                        </a:rPr>
                        <a:t>i</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oal,</a:t>
                      </a:r>
                      <a:r>
                        <a:rPr lang="en-US" sz="2400" spc="-245"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Karnataka</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687726300"/>
                  </a:ext>
                </a:extLst>
              </a:tr>
              <a:tr h="774366">
                <a:tc>
                  <a:txBody>
                    <a:bodyPr/>
                    <a:lstStyle/>
                    <a:p>
                      <a:pPr marL="102235" marR="0">
                        <a:spcBef>
                          <a:spcPts val="85"/>
                        </a:spcBef>
                        <a:spcAft>
                          <a:spcPts val="0"/>
                        </a:spcAft>
                      </a:pPr>
                      <a:r>
                        <a:rPr lang="en-US" sz="2400" spc="-60" dirty="0">
                          <a:solidFill>
                            <a:schemeClr val="bg2">
                              <a:lumMod val="10000"/>
                            </a:schemeClr>
                          </a:solidFill>
                          <a:effectLst/>
                          <a:latin typeface="Times New Roman" panose="02020603050405020304" pitchFamily="18" charset="0"/>
                          <a:cs typeface="Times New Roman" panose="02020603050405020304" pitchFamily="18" charset="0"/>
                        </a:rPr>
                        <a:t>M</a:t>
                      </a:r>
                      <a:r>
                        <a:rPr lang="en-US" sz="2400" spc="-185" dirty="0">
                          <a:solidFill>
                            <a:schemeClr val="bg2">
                              <a:lumMod val="10000"/>
                            </a:schemeClr>
                          </a:solidFill>
                          <a:effectLst/>
                          <a:latin typeface="Times New Roman" panose="02020603050405020304" pitchFamily="18" charset="0"/>
                          <a:cs typeface="Times New Roman" panose="02020603050405020304" pitchFamily="18" charset="0"/>
                        </a:rPr>
                        <a:t>.</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Sc(</a:t>
                      </a:r>
                      <a:r>
                        <a:rPr lang="en-US" sz="2400" spc="-190" dirty="0">
                          <a:solidFill>
                            <a:schemeClr val="bg2">
                              <a:lumMod val="10000"/>
                            </a:schemeClr>
                          </a:solidFill>
                          <a:effectLst/>
                          <a:latin typeface="Times New Roman" panose="02020603050405020304" pitchFamily="18" charset="0"/>
                          <a:cs typeface="Times New Roman" panose="02020603050405020304" pitchFamily="18" charset="0"/>
                        </a:rPr>
                        <a:t>N</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66675" marR="0">
                        <a:spcBef>
                          <a:spcPts val="85"/>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2004-</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62865" marR="0">
                        <a:spcBef>
                          <a:spcPts val="85"/>
                        </a:spcBef>
                        <a:spcAft>
                          <a:spcPts val="0"/>
                        </a:spcAft>
                        <a:tabLst>
                          <a:tab pos="1228090" algn="l"/>
                          <a:tab pos="1897380" algn="l"/>
                        </a:tabLs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Ad</a:t>
                      </a:r>
                      <a:r>
                        <a:rPr lang="en-US" sz="2400" spc="10" dirty="0">
                          <a:solidFill>
                            <a:schemeClr val="bg2">
                              <a:lumMod val="10000"/>
                            </a:schemeClr>
                          </a:solidFill>
                          <a:effectLst/>
                          <a:latin typeface="Times New Roman" panose="02020603050405020304" pitchFamily="18" charset="0"/>
                          <a:cs typeface="Times New Roman" panose="02020603050405020304" pitchFamily="18" charset="0"/>
                        </a:rPr>
                        <a:t>h</a:t>
                      </a:r>
                      <a:r>
                        <a:rPr lang="en-US" sz="2400" spc="-90" dirty="0">
                          <a:solidFill>
                            <a:schemeClr val="bg2">
                              <a:lumMod val="10000"/>
                            </a:schemeClr>
                          </a:solidFill>
                          <a:effectLst/>
                          <a:latin typeface="Times New Roman" panose="02020603050405020304" pitchFamily="18" charset="0"/>
                          <a:cs typeface="Times New Roman" panose="02020603050405020304" pitchFamily="18" charset="0"/>
                        </a:rPr>
                        <a:t>i</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parasa</a:t>
                      </a:r>
                      <a:r>
                        <a:rPr lang="en-US" sz="2400" spc="-20" dirty="0">
                          <a:solidFill>
                            <a:schemeClr val="bg2">
                              <a:lumMod val="10000"/>
                            </a:schemeClr>
                          </a:solidFill>
                          <a:effectLst/>
                          <a:latin typeface="Times New Roman" panose="02020603050405020304" pitchFamily="18" charset="0"/>
                          <a:cs typeface="Times New Roman" panose="02020603050405020304" pitchFamily="18" charset="0"/>
                        </a:rPr>
                        <a:t>k</a:t>
                      </a:r>
                      <a:r>
                        <a:rPr lang="en-US" sz="2400" spc="35" dirty="0">
                          <a:solidFill>
                            <a:schemeClr val="bg2">
                              <a:lumMod val="10000"/>
                            </a:schemeClr>
                          </a:solidFill>
                          <a:effectLst/>
                          <a:latin typeface="Times New Roman" panose="02020603050405020304" pitchFamily="18" charset="0"/>
                          <a:cs typeface="Times New Roman" panose="02020603050405020304" pitchFamily="18" charset="0"/>
                        </a:rPr>
                        <a:t>t</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hi	Col</a:t>
                      </a:r>
                      <a:r>
                        <a:rPr lang="en-US" sz="2400" spc="-45" dirty="0">
                          <a:solidFill>
                            <a:schemeClr val="bg2">
                              <a:lumMod val="10000"/>
                            </a:schemeClr>
                          </a:solidFill>
                          <a:effectLst/>
                          <a:latin typeface="Times New Roman" panose="02020603050405020304" pitchFamily="18" charset="0"/>
                          <a:cs typeface="Times New Roman" panose="02020603050405020304" pitchFamily="18" charset="0"/>
                        </a:rPr>
                        <a:t>l</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ege	of</a:t>
                      </a:r>
                    </a:p>
                    <a:p>
                      <a:pPr marL="62865" marR="0">
                        <a:spcBef>
                          <a:spcPts val="85"/>
                        </a:spcBef>
                        <a:spcAft>
                          <a:spcPts val="0"/>
                        </a:spcAft>
                        <a:tabLst>
                          <a:tab pos="1228090" algn="l"/>
                          <a:tab pos="1897380" algn="l"/>
                        </a:tabLst>
                      </a:pP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62865" marR="0">
                        <a:spcBef>
                          <a:spcPts val="85"/>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The</a:t>
                      </a:r>
                      <a:r>
                        <a:rPr lang="en-US" sz="2400" spc="-45"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Tamil</a:t>
                      </a:r>
                      <a:r>
                        <a:rPr lang="en-US" sz="2400" spc="6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400" spc="-15" dirty="0">
                          <a:solidFill>
                            <a:schemeClr val="bg2">
                              <a:lumMod val="10000"/>
                            </a:schemeClr>
                          </a:solidFill>
                          <a:effectLst/>
                          <a:latin typeface="Times New Roman" panose="02020603050405020304" pitchFamily="18" charset="0"/>
                          <a:cs typeface="Times New Roman" panose="02020603050405020304" pitchFamily="18" charset="0"/>
                        </a:rPr>
                        <a:t>N</a:t>
                      </a:r>
                      <a:r>
                        <a:rPr lang="en-US" sz="2400" spc="-20" dirty="0">
                          <a:solidFill>
                            <a:schemeClr val="bg2">
                              <a:lumMod val="10000"/>
                            </a:schemeClr>
                          </a:solidFill>
                          <a:effectLst/>
                          <a:latin typeface="Times New Roman" panose="02020603050405020304" pitchFamily="18" charset="0"/>
                          <a:cs typeface="Times New Roman" panose="02020603050405020304" pitchFamily="18" charset="0"/>
                        </a:rPr>
                        <a:t>adu</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743571049"/>
                  </a:ext>
                </a:extLst>
              </a:tr>
              <a:tr h="380576">
                <a:tc>
                  <a:txBody>
                    <a:bodyPr/>
                    <a:lstStyle/>
                    <a:p>
                      <a:pPr marL="0" marR="0">
                        <a:spcBef>
                          <a:spcPts val="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 </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66675" marR="0">
                        <a:spcBef>
                          <a:spcPts val="2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2006</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70485" marR="0">
                        <a:lnSpc>
                          <a:spcPts val="1225"/>
                        </a:lnSpc>
                        <a:spcBef>
                          <a:spcPts val="0"/>
                        </a:spcBef>
                        <a:spcAft>
                          <a:spcPts val="0"/>
                        </a:spcAft>
                        <a:tabLst>
                          <a:tab pos="1015365" algn="l"/>
                        </a:tabLst>
                      </a:pPr>
                      <a:r>
                        <a:rPr lang="en-US" sz="2400" spc="-50" dirty="0">
                          <a:solidFill>
                            <a:schemeClr val="bg2">
                              <a:lumMod val="10000"/>
                            </a:schemeClr>
                          </a:solidFill>
                          <a:effectLst/>
                          <a:latin typeface="Times New Roman" panose="02020603050405020304" pitchFamily="18" charset="0"/>
                          <a:cs typeface="Times New Roman" panose="02020603050405020304" pitchFamily="18" charset="0"/>
                        </a:rPr>
                        <a:t>Nursi</a:t>
                      </a:r>
                      <a:r>
                        <a:rPr lang="en-US" sz="2400" spc="-55" dirty="0">
                          <a:solidFill>
                            <a:schemeClr val="bg2">
                              <a:lumMod val="10000"/>
                            </a:schemeClr>
                          </a:solidFill>
                          <a:effectLst/>
                          <a:latin typeface="Times New Roman" panose="02020603050405020304" pitchFamily="18" charset="0"/>
                          <a:cs typeface="Times New Roman" panose="02020603050405020304" pitchFamily="18" charset="0"/>
                        </a:rPr>
                        <a:t>ng</a:t>
                      </a:r>
                      <a:r>
                        <a:rPr lang="en-US" sz="2400" spc="-4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400" spc="-10" dirty="0">
                          <a:solidFill>
                            <a:schemeClr val="bg2">
                              <a:lumMod val="10000"/>
                            </a:schemeClr>
                          </a:solidFill>
                          <a:effectLst/>
                          <a:latin typeface="Times New Roman" panose="02020603050405020304" pitchFamily="18" charset="0"/>
                          <a:cs typeface="Times New Roman" panose="02020603050405020304" pitchFamily="18" charset="0"/>
                        </a:rPr>
                        <a:t>M</a:t>
                      </a:r>
                      <a:r>
                        <a:rPr lang="en-US" sz="2400" spc="-15" dirty="0">
                          <a:solidFill>
                            <a:schemeClr val="bg2">
                              <a:lumMod val="10000"/>
                            </a:schemeClr>
                          </a:solidFill>
                          <a:effectLst/>
                          <a:latin typeface="Times New Roman" panose="02020603050405020304" pitchFamily="18" charset="0"/>
                          <a:cs typeface="Times New Roman" panose="02020603050405020304" pitchFamily="18" charset="0"/>
                        </a:rPr>
                        <a:t>elmaruvathur</a:t>
                      </a:r>
                      <a:r>
                        <a:rPr lang="en-US" sz="2400" spc="-10" dirty="0">
                          <a:solidFill>
                            <a:schemeClr val="bg2">
                              <a:lumMod val="10000"/>
                            </a:schemeClr>
                          </a:solidFill>
                          <a:effectLst/>
                          <a:latin typeface="Times New Roman" panose="02020603050405020304" pitchFamily="18" charset="0"/>
                          <a:cs typeface="Times New Roman" panose="02020603050405020304" pitchFamily="18" charset="0"/>
                        </a:rPr>
                        <a:t>,</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109855" marR="0">
                        <a:lnSpc>
                          <a:spcPts val="1225"/>
                        </a:lnSpc>
                        <a:spcBef>
                          <a:spcPts val="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D</a:t>
                      </a:r>
                      <a:r>
                        <a:rPr lang="en-US" sz="2400" spc="10" dirty="0">
                          <a:solidFill>
                            <a:schemeClr val="bg2">
                              <a:lumMod val="10000"/>
                            </a:schemeClr>
                          </a:solidFill>
                          <a:effectLst/>
                          <a:latin typeface="Times New Roman" panose="02020603050405020304" pitchFamily="18" charset="0"/>
                          <a:cs typeface="Times New Roman" panose="02020603050405020304" pitchFamily="18" charset="0"/>
                        </a:rPr>
                        <a:t>r</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400" spc="35"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400" spc="-55" dirty="0">
                          <a:solidFill>
                            <a:schemeClr val="bg2">
                              <a:lumMod val="10000"/>
                            </a:schemeClr>
                          </a:solidFill>
                          <a:effectLst/>
                          <a:latin typeface="Times New Roman" panose="02020603050405020304" pitchFamily="18" charset="0"/>
                          <a:cs typeface="Times New Roman" panose="02020603050405020304" pitchFamily="18" charset="0"/>
                        </a:rPr>
                        <a:t>M</a:t>
                      </a:r>
                      <a:r>
                        <a:rPr lang="en-US" sz="2400" spc="-180" dirty="0">
                          <a:solidFill>
                            <a:schemeClr val="bg2">
                              <a:lumMod val="10000"/>
                            </a:schemeClr>
                          </a:solidFill>
                          <a:effectLst/>
                          <a:latin typeface="Times New Roman" panose="02020603050405020304" pitchFamily="18" charset="0"/>
                          <a:cs typeface="Times New Roman" panose="02020603050405020304" pitchFamily="18" charset="0"/>
                        </a:rPr>
                        <a:t>.</a:t>
                      </a:r>
                      <a:r>
                        <a:rPr lang="en-US" sz="2400" spc="10" dirty="0">
                          <a:solidFill>
                            <a:schemeClr val="bg2">
                              <a:lumMod val="10000"/>
                            </a:schemeClr>
                          </a:solidFill>
                          <a:effectLst/>
                          <a:latin typeface="Times New Roman" panose="02020603050405020304" pitchFamily="18" charset="0"/>
                          <a:cs typeface="Times New Roman" panose="02020603050405020304" pitchFamily="18" charset="0"/>
                        </a:rPr>
                        <a:t>G</a:t>
                      </a:r>
                      <a:r>
                        <a:rPr lang="en-US" sz="2400" spc="-135" dirty="0">
                          <a:solidFill>
                            <a:schemeClr val="bg2">
                              <a:lumMod val="10000"/>
                            </a:schemeClr>
                          </a:solidFill>
                          <a:effectLst/>
                          <a:latin typeface="Times New Roman" panose="02020603050405020304" pitchFamily="18" charset="0"/>
                          <a:cs typeface="Times New Roman" panose="02020603050405020304" pitchFamily="18" charset="0"/>
                        </a:rPr>
                        <a:t>.</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R </a:t>
                      </a:r>
                      <a:r>
                        <a:rPr lang="en-US" sz="2400" spc="285"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400" spc="-55" dirty="0">
                          <a:solidFill>
                            <a:schemeClr val="bg2">
                              <a:lumMod val="10000"/>
                            </a:schemeClr>
                          </a:solidFill>
                          <a:effectLst/>
                          <a:latin typeface="Times New Roman" panose="02020603050405020304" pitchFamily="18" charset="0"/>
                          <a:cs typeface="Times New Roman" panose="02020603050405020304" pitchFamily="18" charset="0"/>
                        </a:rPr>
                        <a:t>M</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e</a:t>
                      </a:r>
                      <a:r>
                        <a:rPr lang="en-US" sz="2400" spc="-50" dirty="0">
                          <a:solidFill>
                            <a:schemeClr val="bg2">
                              <a:lumMod val="10000"/>
                            </a:schemeClr>
                          </a:solidFill>
                          <a:effectLst/>
                          <a:latin typeface="Times New Roman" panose="02020603050405020304" pitchFamily="18" charset="0"/>
                          <a:cs typeface="Times New Roman" panose="02020603050405020304" pitchFamily="18" charset="0"/>
                        </a:rPr>
                        <a:t>d</a:t>
                      </a:r>
                      <a:r>
                        <a:rPr lang="en-US" sz="2400" spc="-130" dirty="0">
                          <a:solidFill>
                            <a:schemeClr val="bg2">
                              <a:lumMod val="10000"/>
                            </a:schemeClr>
                          </a:solidFill>
                          <a:effectLst/>
                          <a:latin typeface="Times New Roman" panose="02020603050405020304" pitchFamily="18" charset="0"/>
                          <a:cs typeface="Times New Roman" panose="02020603050405020304" pitchFamily="18" charset="0"/>
                        </a:rPr>
                        <a:t>i</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cal</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08470829"/>
                  </a:ext>
                </a:extLst>
              </a:tr>
              <a:tr h="380576">
                <a:tc>
                  <a:txBody>
                    <a:bodyPr/>
                    <a:lstStyle/>
                    <a:p>
                      <a:pPr marL="0" marR="0">
                        <a:spcBef>
                          <a:spcPts val="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 </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spcBef>
                          <a:spcPts val="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 </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70485" marR="0">
                        <a:lnSpc>
                          <a:spcPts val="1225"/>
                        </a:lnSpc>
                        <a:spcBef>
                          <a:spcPts val="0"/>
                        </a:spcBef>
                        <a:spcAft>
                          <a:spcPts val="0"/>
                        </a:spcAft>
                      </a:pPr>
                      <a:r>
                        <a:rPr lang="en-US" sz="2400" spc="-10" dirty="0">
                          <a:solidFill>
                            <a:schemeClr val="bg2">
                              <a:lumMod val="10000"/>
                            </a:schemeClr>
                          </a:solidFill>
                          <a:effectLst/>
                          <a:latin typeface="Times New Roman" panose="02020603050405020304" pitchFamily="18" charset="0"/>
                          <a:cs typeface="Times New Roman" panose="02020603050405020304" pitchFamily="18" charset="0"/>
                        </a:rPr>
                        <a:t>kancheepura</a:t>
                      </a:r>
                      <a:r>
                        <a:rPr lang="en-US" sz="2400" spc="-15" dirty="0">
                          <a:solidFill>
                            <a:schemeClr val="bg2">
                              <a:lumMod val="10000"/>
                            </a:schemeClr>
                          </a:solidFill>
                          <a:effectLst/>
                          <a:latin typeface="Times New Roman" panose="02020603050405020304" pitchFamily="18" charset="0"/>
                          <a:cs typeface="Times New Roman" panose="02020603050405020304" pitchFamily="18" charset="0"/>
                        </a:rPr>
                        <a:t>m</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70485" marR="0">
                        <a:lnSpc>
                          <a:spcPts val="1225"/>
                        </a:lnSpc>
                        <a:spcBef>
                          <a:spcPts val="0"/>
                        </a:spcBef>
                        <a:spcAft>
                          <a:spcPts val="0"/>
                        </a:spcAft>
                      </a:pPr>
                      <a:r>
                        <a:rPr lang="en-US" sz="2400" spc="-20" dirty="0">
                          <a:solidFill>
                            <a:schemeClr val="bg2">
                              <a:lumMod val="10000"/>
                            </a:schemeClr>
                          </a:solidFill>
                          <a:effectLst/>
                          <a:latin typeface="Times New Roman" panose="02020603050405020304" pitchFamily="18" charset="0"/>
                          <a:cs typeface="Times New Roman" panose="02020603050405020304" pitchFamily="18" charset="0"/>
                        </a:rPr>
                        <a:t>Un</a:t>
                      </a:r>
                      <a:r>
                        <a:rPr lang="en-US" sz="2400" spc="-15" dirty="0">
                          <a:solidFill>
                            <a:schemeClr val="bg2">
                              <a:lumMod val="10000"/>
                            </a:schemeClr>
                          </a:solidFill>
                          <a:effectLst/>
                          <a:latin typeface="Times New Roman" panose="02020603050405020304" pitchFamily="18" charset="0"/>
                          <a:cs typeface="Times New Roman" panose="02020603050405020304" pitchFamily="18" charset="0"/>
                        </a:rPr>
                        <a:t>iversity</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974816838"/>
                  </a:ext>
                </a:extLst>
              </a:tr>
              <a:tr h="380576">
                <a:tc>
                  <a:txBody>
                    <a:bodyPr/>
                    <a:lstStyle/>
                    <a:p>
                      <a:pPr marL="0" marR="0">
                        <a:spcBef>
                          <a:spcPts val="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 </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spcBef>
                          <a:spcPts val="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 </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spcBef>
                          <a:spcPts val="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 </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70485" marR="0">
                        <a:lnSpc>
                          <a:spcPts val="1210"/>
                        </a:lnSpc>
                        <a:spcBef>
                          <a:spcPts val="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Chennai</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958552171"/>
                  </a:ext>
                </a:extLst>
              </a:tr>
              <a:tr h="380576">
                <a:tc>
                  <a:txBody>
                    <a:bodyPr/>
                    <a:lstStyle/>
                    <a:p>
                      <a:pPr marL="102235" marR="0">
                        <a:spcBef>
                          <a:spcPts val="20"/>
                        </a:spcBef>
                        <a:spcAft>
                          <a:spcPts val="0"/>
                        </a:spcAft>
                      </a:pPr>
                      <a:r>
                        <a:rPr lang="en-US" sz="2400" spc="-55" dirty="0">
                          <a:solidFill>
                            <a:schemeClr val="bg2">
                              <a:lumMod val="10000"/>
                            </a:schemeClr>
                          </a:solidFill>
                          <a:effectLst/>
                          <a:latin typeface="Times New Roman" panose="02020603050405020304" pitchFamily="18" charset="0"/>
                          <a:cs typeface="Times New Roman" panose="02020603050405020304" pitchFamily="18" charset="0"/>
                        </a:rPr>
                        <a:t>M</a:t>
                      </a:r>
                      <a:r>
                        <a:rPr lang="en-US" sz="2400" spc="-170" dirty="0">
                          <a:solidFill>
                            <a:schemeClr val="bg2">
                              <a:lumMod val="10000"/>
                            </a:schemeClr>
                          </a:solidFill>
                          <a:effectLst/>
                          <a:latin typeface="Times New Roman" panose="02020603050405020304" pitchFamily="18" charset="0"/>
                          <a:cs typeface="Times New Roman" panose="02020603050405020304" pitchFamily="18" charset="0"/>
                        </a:rPr>
                        <a:t>.</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SC</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66675" marR="0">
                        <a:spcBef>
                          <a:spcPts val="20"/>
                        </a:spcBef>
                        <a:spcAft>
                          <a:spcPts val="0"/>
                        </a:spcAft>
                      </a:pPr>
                      <a:r>
                        <a:rPr lang="en-US" sz="2400" spc="-20" dirty="0">
                          <a:solidFill>
                            <a:schemeClr val="bg2">
                              <a:lumMod val="10000"/>
                            </a:schemeClr>
                          </a:solidFill>
                          <a:effectLst/>
                          <a:latin typeface="Times New Roman" panose="02020603050405020304" pitchFamily="18" charset="0"/>
                          <a:cs typeface="Times New Roman" panose="02020603050405020304" pitchFamily="18" charset="0"/>
                        </a:rPr>
                        <a:t>2000</a:t>
                      </a:r>
                      <a:r>
                        <a:rPr lang="en-US" sz="2400" spc="-15" dirty="0">
                          <a:solidFill>
                            <a:schemeClr val="bg2">
                              <a:lumMod val="10000"/>
                            </a:schemeClr>
                          </a:solidFill>
                          <a:effectLst/>
                          <a:latin typeface="Times New Roman" panose="02020603050405020304" pitchFamily="18" charset="0"/>
                          <a:cs typeface="Times New Roman" panose="02020603050405020304" pitchFamily="18" charset="0"/>
                        </a:rPr>
                        <a:t>-</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70485" marR="0">
                        <a:spcBef>
                          <a:spcPts val="20"/>
                        </a:spcBef>
                        <a:spcAft>
                          <a:spcPts val="0"/>
                        </a:spcAft>
                      </a:pPr>
                      <a:r>
                        <a:rPr lang="en-US" sz="2400" spc="-55" dirty="0">
                          <a:solidFill>
                            <a:schemeClr val="bg2">
                              <a:lumMod val="10000"/>
                            </a:schemeClr>
                          </a:solidFill>
                          <a:effectLst/>
                          <a:latin typeface="Times New Roman" panose="02020603050405020304" pitchFamily="18" charset="0"/>
                          <a:cs typeface="Times New Roman" panose="02020603050405020304" pitchFamily="18" charset="0"/>
                        </a:rPr>
                        <a:t>M</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a</a:t>
                      </a:r>
                      <a:r>
                        <a:rPr lang="en-US" sz="2400" spc="-45" dirty="0">
                          <a:solidFill>
                            <a:schemeClr val="bg2">
                              <a:lumMod val="10000"/>
                            </a:schemeClr>
                          </a:solidFill>
                          <a:effectLst/>
                          <a:latin typeface="Times New Roman" panose="02020603050405020304" pitchFamily="18" charset="0"/>
                          <a:cs typeface="Times New Roman" panose="02020603050405020304" pitchFamily="18" charset="0"/>
                        </a:rPr>
                        <a:t>d</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ras</a:t>
                      </a:r>
                      <a:r>
                        <a:rPr lang="en-US" sz="2400" spc="5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U</a:t>
                      </a:r>
                      <a:r>
                        <a:rPr lang="en-US" sz="2400" spc="-440" dirty="0">
                          <a:solidFill>
                            <a:schemeClr val="bg2">
                              <a:lumMod val="10000"/>
                            </a:schemeClr>
                          </a:solidFill>
                          <a:effectLst/>
                          <a:latin typeface="Times New Roman" panose="02020603050405020304" pitchFamily="18" charset="0"/>
                          <a:cs typeface="Times New Roman" panose="02020603050405020304" pitchFamily="18" charset="0"/>
                        </a:rPr>
                        <a:t>n</a:t>
                      </a:r>
                      <a:r>
                        <a:rPr lang="en-US" sz="2400" spc="-685" dirty="0">
                          <a:solidFill>
                            <a:schemeClr val="bg2">
                              <a:lumMod val="10000"/>
                            </a:schemeClr>
                          </a:solidFill>
                          <a:effectLst/>
                          <a:latin typeface="Times New Roman" panose="02020603050405020304" pitchFamily="18" charset="0"/>
                          <a:cs typeface="Times New Roman" panose="02020603050405020304" pitchFamily="18" charset="0"/>
                        </a:rPr>
                        <a:t>i</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v</a:t>
                      </a:r>
                      <a:r>
                        <a:rPr lang="en-US" sz="2400" spc="25" dirty="0">
                          <a:solidFill>
                            <a:schemeClr val="bg2">
                              <a:lumMod val="10000"/>
                            </a:schemeClr>
                          </a:solidFill>
                          <a:effectLst/>
                          <a:latin typeface="Times New Roman" panose="02020603050405020304" pitchFamily="18" charset="0"/>
                          <a:cs typeface="Times New Roman" panose="02020603050405020304" pitchFamily="18" charset="0"/>
                        </a:rPr>
                        <a:t>e</a:t>
                      </a:r>
                      <a:r>
                        <a:rPr lang="en-US" sz="2400" spc="10" dirty="0">
                          <a:solidFill>
                            <a:schemeClr val="bg2">
                              <a:lumMod val="10000"/>
                            </a:schemeClr>
                          </a:solidFill>
                          <a:effectLst/>
                          <a:latin typeface="Times New Roman" panose="02020603050405020304" pitchFamily="18" charset="0"/>
                          <a:cs typeface="Times New Roman" panose="02020603050405020304" pitchFamily="18" charset="0"/>
                        </a:rPr>
                        <a:t>r</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s</a:t>
                      </a:r>
                      <a:r>
                        <a:rPr lang="en-US" sz="2400" spc="-55" dirty="0">
                          <a:solidFill>
                            <a:schemeClr val="bg2">
                              <a:lumMod val="10000"/>
                            </a:schemeClr>
                          </a:solidFill>
                          <a:effectLst/>
                          <a:latin typeface="Times New Roman" panose="02020603050405020304" pitchFamily="18" charset="0"/>
                          <a:cs typeface="Times New Roman" panose="02020603050405020304" pitchFamily="18" charset="0"/>
                        </a:rPr>
                        <a:t>i</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ty</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70485" marR="0">
                        <a:spcBef>
                          <a:spcPts val="20"/>
                        </a:spcBef>
                        <a:spcAft>
                          <a:spcPts val="0"/>
                        </a:spcAft>
                      </a:pPr>
                      <a:r>
                        <a:rPr lang="en-US" sz="2400" spc="-10" dirty="0">
                          <a:solidFill>
                            <a:schemeClr val="bg2">
                              <a:lumMod val="10000"/>
                            </a:schemeClr>
                          </a:solidFill>
                          <a:effectLst/>
                          <a:latin typeface="Times New Roman" panose="02020603050405020304" pitchFamily="18" charset="0"/>
                          <a:cs typeface="Times New Roman" panose="02020603050405020304" pitchFamily="18" charset="0"/>
                        </a:rPr>
                        <a:t>M</a:t>
                      </a:r>
                      <a:r>
                        <a:rPr lang="en-US" sz="2400" spc="-15" dirty="0">
                          <a:solidFill>
                            <a:schemeClr val="bg2">
                              <a:lumMod val="10000"/>
                            </a:schemeClr>
                          </a:solidFill>
                          <a:effectLst/>
                          <a:latin typeface="Times New Roman" panose="02020603050405020304" pitchFamily="18" charset="0"/>
                          <a:cs typeface="Times New Roman" panose="02020603050405020304" pitchFamily="18" charset="0"/>
                        </a:rPr>
                        <a:t>adras</a:t>
                      </a:r>
                      <a:r>
                        <a:rPr lang="en-US" sz="2400" spc="325"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400" spc="-20" dirty="0">
                          <a:solidFill>
                            <a:schemeClr val="bg2">
                              <a:lumMod val="10000"/>
                            </a:schemeClr>
                          </a:solidFill>
                          <a:effectLst/>
                          <a:latin typeface="Times New Roman" panose="02020603050405020304" pitchFamily="18" charset="0"/>
                          <a:cs typeface="Times New Roman" panose="02020603050405020304" pitchFamily="18" charset="0"/>
                        </a:rPr>
                        <a:t>Universi</a:t>
                      </a:r>
                      <a:r>
                        <a:rPr lang="en-US" sz="2400" spc="-15" dirty="0">
                          <a:solidFill>
                            <a:schemeClr val="bg2">
                              <a:lumMod val="10000"/>
                            </a:schemeClr>
                          </a:solidFill>
                          <a:effectLst/>
                          <a:latin typeface="Times New Roman" panose="02020603050405020304" pitchFamily="18" charset="0"/>
                          <a:cs typeface="Times New Roman" panose="02020603050405020304" pitchFamily="18" charset="0"/>
                        </a:rPr>
                        <a:t>t</a:t>
                      </a:r>
                      <a:r>
                        <a:rPr lang="en-US" sz="2400" spc="-20" dirty="0">
                          <a:solidFill>
                            <a:schemeClr val="bg2">
                              <a:lumMod val="10000"/>
                            </a:schemeClr>
                          </a:solidFill>
                          <a:effectLst/>
                          <a:latin typeface="Times New Roman" panose="02020603050405020304" pitchFamily="18" charset="0"/>
                          <a:cs typeface="Times New Roman" panose="02020603050405020304" pitchFamily="18" charset="0"/>
                        </a:rPr>
                        <a:t>y</a:t>
                      </a:r>
                      <a:r>
                        <a:rPr lang="en-US" sz="2400" spc="-10" dirty="0">
                          <a:solidFill>
                            <a:schemeClr val="bg2">
                              <a:lumMod val="10000"/>
                            </a:schemeClr>
                          </a:solidFill>
                          <a:effectLst/>
                          <a:latin typeface="Times New Roman" panose="02020603050405020304" pitchFamily="18" charset="0"/>
                          <a:cs typeface="Times New Roman" panose="02020603050405020304" pitchFamily="18" charset="0"/>
                        </a:rPr>
                        <a:t>,</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13477808"/>
                  </a:ext>
                </a:extLst>
              </a:tr>
              <a:tr h="380576">
                <a:tc>
                  <a:txBody>
                    <a:bodyPr/>
                    <a:lstStyle/>
                    <a:p>
                      <a:pPr marL="93980" marR="0">
                        <a:lnSpc>
                          <a:spcPts val="1225"/>
                        </a:lnSpc>
                        <a:spcBef>
                          <a:spcPts val="0"/>
                        </a:spcBef>
                        <a:spcAft>
                          <a:spcPts val="0"/>
                        </a:spcAft>
                      </a:pPr>
                      <a:r>
                        <a:rPr lang="en-US" sz="2400" spc="-10" dirty="0">
                          <a:solidFill>
                            <a:schemeClr val="bg2">
                              <a:lumMod val="10000"/>
                            </a:schemeClr>
                          </a:solidFill>
                          <a:effectLst/>
                          <a:latin typeface="Times New Roman" panose="02020603050405020304" pitchFamily="18" charset="0"/>
                          <a:cs typeface="Times New Roman" panose="02020603050405020304" pitchFamily="18" charset="0"/>
                        </a:rPr>
                        <a:t>(</a:t>
                      </a:r>
                      <a:r>
                        <a:rPr lang="en-US" sz="2400" spc="-15" dirty="0">
                          <a:solidFill>
                            <a:schemeClr val="bg2">
                              <a:lumMod val="10000"/>
                            </a:schemeClr>
                          </a:solidFill>
                          <a:effectLst/>
                          <a:latin typeface="Times New Roman" panose="02020603050405020304" pitchFamily="18" charset="0"/>
                          <a:cs typeface="Times New Roman" panose="02020603050405020304" pitchFamily="18" charset="0"/>
                        </a:rPr>
                        <a:t>PSYCHOLOGY)</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66675" marR="0">
                        <a:lnSpc>
                          <a:spcPts val="1220"/>
                        </a:lnSpc>
                        <a:spcBef>
                          <a:spcPts val="2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2002</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spcBef>
                          <a:spcPts val="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 </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70485" marR="0">
                        <a:lnSpc>
                          <a:spcPts val="1225"/>
                        </a:lnSpc>
                        <a:spcBef>
                          <a:spcPts val="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Chennai</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380551198"/>
                  </a:ext>
                </a:extLst>
              </a:tr>
              <a:tr h="380576">
                <a:tc>
                  <a:txBody>
                    <a:bodyPr/>
                    <a:lstStyle/>
                    <a:p>
                      <a:pPr marL="102235" marR="0">
                        <a:lnSpc>
                          <a:spcPts val="1225"/>
                        </a:lnSpc>
                        <a:spcBef>
                          <a:spcPts val="0"/>
                        </a:spcBef>
                        <a:spcAft>
                          <a:spcPts val="0"/>
                        </a:spcAft>
                      </a:pPr>
                      <a:r>
                        <a:rPr lang="en-US" sz="2400" spc="-75" dirty="0">
                          <a:solidFill>
                            <a:schemeClr val="bg2">
                              <a:lumMod val="10000"/>
                            </a:schemeClr>
                          </a:solidFill>
                          <a:effectLst/>
                          <a:latin typeface="Times New Roman" panose="02020603050405020304" pitchFamily="18" charset="0"/>
                          <a:cs typeface="Times New Roman" panose="02020603050405020304" pitchFamily="18" charset="0"/>
                        </a:rPr>
                        <a:t>B</a:t>
                      </a:r>
                      <a:r>
                        <a:rPr lang="en-US" sz="2400" spc="-130" dirty="0">
                          <a:solidFill>
                            <a:schemeClr val="bg2">
                              <a:lumMod val="10000"/>
                            </a:schemeClr>
                          </a:solidFill>
                          <a:effectLst/>
                          <a:latin typeface="Times New Roman" panose="02020603050405020304" pitchFamily="18" charset="0"/>
                          <a:cs typeface="Times New Roman" panose="02020603050405020304" pitchFamily="18" charset="0"/>
                        </a:rPr>
                        <a:t>.</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SC</a:t>
                      </a:r>
                      <a:r>
                        <a:rPr lang="en-US" sz="2400" spc="5" dirty="0">
                          <a:solidFill>
                            <a:schemeClr val="bg2">
                              <a:lumMod val="10000"/>
                            </a:schemeClr>
                          </a:solidFill>
                          <a:effectLst/>
                          <a:latin typeface="Times New Roman" panose="02020603050405020304" pitchFamily="18" charset="0"/>
                          <a:cs typeface="Times New Roman" panose="02020603050405020304" pitchFamily="18" charset="0"/>
                        </a:rPr>
                        <a:t>(</a:t>
                      </a:r>
                      <a:r>
                        <a:rPr lang="en-US" sz="2400" spc="-115" dirty="0">
                          <a:solidFill>
                            <a:schemeClr val="bg2">
                              <a:lumMod val="10000"/>
                            </a:schemeClr>
                          </a:solidFill>
                          <a:effectLst/>
                          <a:latin typeface="Times New Roman" panose="02020603050405020304" pitchFamily="18" charset="0"/>
                          <a:cs typeface="Times New Roman" panose="02020603050405020304" pitchFamily="18" charset="0"/>
                        </a:rPr>
                        <a:t>N</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74295" marR="0">
                        <a:spcBef>
                          <a:spcPts val="20"/>
                        </a:spcBef>
                        <a:spcAft>
                          <a:spcPts val="0"/>
                        </a:spcAft>
                      </a:pPr>
                      <a:r>
                        <a:rPr lang="en-US" sz="2400" spc="-20" dirty="0">
                          <a:solidFill>
                            <a:schemeClr val="bg2">
                              <a:lumMod val="10000"/>
                            </a:schemeClr>
                          </a:solidFill>
                          <a:effectLst/>
                          <a:latin typeface="Times New Roman" panose="02020603050405020304" pitchFamily="18" charset="0"/>
                          <a:cs typeface="Times New Roman" panose="02020603050405020304" pitchFamily="18" charset="0"/>
                        </a:rPr>
                        <a:t>199</a:t>
                      </a:r>
                      <a:r>
                        <a:rPr lang="en-US" sz="2400" spc="-25" dirty="0">
                          <a:solidFill>
                            <a:schemeClr val="bg2">
                              <a:lumMod val="10000"/>
                            </a:schemeClr>
                          </a:solidFill>
                          <a:effectLst/>
                          <a:latin typeface="Times New Roman" panose="02020603050405020304" pitchFamily="18" charset="0"/>
                          <a:cs typeface="Times New Roman" panose="02020603050405020304" pitchFamily="18" charset="0"/>
                        </a:rPr>
                        <a:t>5-</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70485" marR="0">
                        <a:lnSpc>
                          <a:spcPts val="1290"/>
                        </a:lnSpc>
                        <a:spcBef>
                          <a:spcPts val="0"/>
                        </a:spcBef>
                        <a:spcAft>
                          <a:spcPts val="0"/>
                        </a:spcAft>
                        <a:tabLst>
                          <a:tab pos="1031240" algn="l"/>
                          <a:tab pos="1897380" algn="l"/>
                        </a:tabLs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Padmavathi	College	of</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62865" marR="0">
                        <a:lnSpc>
                          <a:spcPts val="1225"/>
                        </a:lnSpc>
                        <a:spcBef>
                          <a:spcPts val="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The</a:t>
                      </a:r>
                      <a:r>
                        <a:rPr lang="en-US" sz="2400" spc="-5"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400" spc="5" dirty="0">
                          <a:solidFill>
                            <a:schemeClr val="bg2">
                              <a:lumMod val="10000"/>
                            </a:schemeClr>
                          </a:solidFill>
                          <a:effectLst/>
                          <a:latin typeface="Times New Roman" panose="02020603050405020304" pitchFamily="18" charset="0"/>
                          <a:cs typeface="Times New Roman" panose="02020603050405020304" pitchFamily="18" charset="0"/>
                        </a:rPr>
                        <a:t>Tamil</a:t>
                      </a:r>
                      <a:r>
                        <a:rPr lang="en-US" sz="2400" spc="-45"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Nadu</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79826409"/>
                  </a:ext>
                </a:extLst>
              </a:tr>
              <a:tr h="380576">
                <a:tc>
                  <a:txBody>
                    <a:bodyPr/>
                    <a:lstStyle/>
                    <a:p>
                      <a:pPr marL="0" marR="0">
                        <a:spcBef>
                          <a:spcPts val="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 </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74295" marR="0">
                        <a:spcBef>
                          <a:spcPts val="2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1999</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70485" marR="0">
                        <a:lnSpc>
                          <a:spcPts val="1225"/>
                        </a:lnSpc>
                        <a:spcBef>
                          <a:spcPts val="0"/>
                        </a:spcBef>
                        <a:spcAft>
                          <a:spcPts val="0"/>
                        </a:spcAft>
                      </a:pPr>
                      <a:r>
                        <a:rPr lang="en-US" sz="2400" spc="-5" dirty="0">
                          <a:solidFill>
                            <a:schemeClr val="bg2">
                              <a:lumMod val="10000"/>
                            </a:schemeClr>
                          </a:solidFill>
                          <a:effectLst/>
                          <a:latin typeface="Times New Roman" panose="02020603050405020304" pitchFamily="18" charset="0"/>
                          <a:cs typeface="Times New Roman" panose="02020603050405020304" pitchFamily="18" charset="0"/>
                        </a:rPr>
                        <a:t>Nursing,Dharmapurl</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109855" marR="0">
                        <a:lnSpc>
                          <a:spcPts val="1225"/>
                        </a:lnSpc>
                        <a:spcBef>
                          <a:spcPts val="0"/>
                        </a:spcBef>
                        <a:spcAft>
                          <a:spcPts val="0"/>
                        </a:spcAft>
                      </a:pPr>
                      <a:r>
                        <a:rPr lang="en-US" sz="2400" dirty="0">
                          <a:solidFill>
                            <a:schemeClr val="bg2">
                              <a:lumMod val="10000"/>
                            </a:schemeClr>
                          </a:solidFill>
                          <a:effectLst/>
                          <a:latin typeface="Times New Roman" panose="02020603050405020304" pitchFamily="18" charset="0"/>
                          <a:cs typeface="Times New Roman" panose="02020603050405020304" pitchFamily="18" charset="0"/>
                        </a:rPr>
                        <a:t>D</a:t>
                      </a:r>
                      <a:r>
                        <a:rPr lang="en-US" sz="2400" spc="-50" dirty="0">
                          <a:solidFill>
                            <a:schemeClr val="bg2">
                              <a:lumMod val="10000"/>
                            </a:schemeClr>
                          </a:solidFill>
                          <a:effectLst/>
                          <a:latin typeface="Times New Roman" panose="02020603050405020304" pitchFamily="18" charset="0"/>
                          <a:cs typeface="Times New Roman" panose="02020603050405020304" pitchFamily="18" charset="0"/>
                        </a:rPr>
                        <a:t>r</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400" spc="-55" dirty="0">
                          <a:solidFill>
                            <a:schemeClr val="bg2">
                              <a:lumMod val="10000"/>
                            </a:schemeClr>
                          </a:solidFill>
                          <a:effectLst/>
                          <a:latin typeface="Times New Roman" panose="02020603050405020304" pitchFamily="18" charset="0"/>
                          <a:cs typeface="Times New Roman" panose="02020603050405020304" pitchFamily="18" charset="0"/>
                        </a:rPr>
                        <a:t>M</a:t>
                      </a:r>
                      <a:r>
                        <a:rPr lang="en-US" sz="2400" spc="-135" dirty="0">
                          <a:solidFill>
                            <a:schemeClr val="bg2">
                              <a:lumMod val="10000"/>
                            </a:schemeClr>
                          </a:solidFill>
                          <a:effectLst/>
                          <a:latin typeface="Times New Roman" panose="02020603050405020304" pitchFamily="18" charset="0"/>
                          <a:cs typeface="Times New Roman" panose="02020603050405020304" pitchFamily="18" charset="0"/>
                        </a:rPr>
                        <a:t>.</a:t>
                      </a:r>
                      <a:r>
                        <a:rPr lang="en-US" sz="2400" spc="15" dirty="0">
                          <a:solidFill>
                            <a:schemeClr val="bg2">
                              <a:lumMod val="10000"/>
                            </a:schemeClr>
                          </a:solidFill>
                          <a:effectLst/>
                          <a:latin typeface="Times New Roman" panose="02020603050405020304" pitchFamily="18" charset="0"/>
                          <a:cs typeface="Times New Roman" panose="02020603050405020304" pitchFamily="18" charset="0"/>
                        </a:rPr>
                        <a:t>G</a:t>
                      </a:r>
                      <a:r>
                        <a:rPr lang="en-US" sz="2400" spc="-30" dirty="0">
                          <a:solidFill>
                            <a:schemeClr val="bg2">
                              <a:lumMod val="10000"/>
                            </a:schemeClr>
                          </a:solidFill>
                          <a:effectLst/>
                          <a:latin typeface="Times New Roman" panose="02020603050405020304" pitchFamily="18" charset="0"/>
                          <a:cs typeface="Times New Roman" panose="02020603050405020304" pitchFamily="18" charset="0"/>
                        </a:rPr>
                        <a:t>.</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R </a:t>
                      </a:r>
                      <a:r>
                        <a:rPr lang="en-US" sz="2400" spc="24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Me</a:t>
                      </a:r>
                      <a:r>
                        <a:rPr lang="en-US" sz="2400" spc="-85" dirty="0">
                          <a:solidFill>
                            <a:schemeClr val="bg2">
                              <a:lumMod val="10000"/>
                            </a:schemeClr>
                          </a:solidFill>
                          <a:effectLst/>
                          <a:latin typeface="Times New Roman" panose="02020603050405020304" pitchFamily="18" charset="0"/>
                          <a:cs typeface="Times New Roman" panose="02020603050405020304" pitchFamily="18" charset="0"/>
                        </a:rPr>
                        <a:t>d</a:t>
                      </a:r>
                      <a:r>
                        <a:rPr lang="en-US" sz="2400" spc="-130" dirty="0">
                          <a:solidFill>
                            <a:schemeClr val="bg2">
                              <a:lumMod val="10000"/>
                            </a:schemeClr>
                          </a:solidFill>
                          <a:effectLst/>
                          <a:latin typeface="Times New Roman" panose="02020603050405020304" pitchFamily="18" charset="0"/>
                          <a:cs typeface="Times New Roman" panose="02020603050405020304" pitchFamily="18" charset="0"/>
                        </a:rPr>
                        <a:t>i</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c</a:t>
                      </a:r>
                      <a:r>
                        <a:rPr lang="en-US" sz="2400" spc="45" dirty="0">
                          <a:solidFill>
                            <a:schemeClr val="bg2">
                              <a:lumMod val="10000"/>
                            </a:schemeClr>
                          </a:solidFill>
                          <a:effectLst/>
                          <a:latin typeface="Times New Roman" panose="02020603050405020304" pitchFamily="18" charset="0"/>
                          <a:cs typeface="Times New Roman" panose="02020603050405020304" pitchFamily="18" charset="0"/>
                        </a:rPr>
                        <a:t>a</a:t>
                      </a:r>
                      <a:r>
                        <a:rPr lang="en-US" sz="2400" dirty="0">
                          <a:solidFill>
                            <a:schemeClr val="bg2">
                              <a:lumMod val="10000"/>
                            </a:schemeClr>
                          </a:solidFill>
                          <a:effectLst/>
                          <a:latin typeface="Times New Roman" panose="02020603050405020304" pitchFamily="18" charset="0"/>
                          <a:cs typeface="Times New Roman" panose="02020603050405020304" pitchFamily="18" charset="0"/>
                        </a:rPr>
                        <a:t>l</a:t>
                      </a:r>
                      <a:endParaRPr lang="en-US"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845848500"/>
                  </a:ext>
                </a:extLst>
              </a:tr>
              <a:tr h="380576">
                <a:tc>
                  <a:txBody>
                    <a:bodyPr/>
                    <a:lstStyle/>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70485" marR="0">
                        <a:lnSpc>
                          <a:spcPts val="1225"/>
                        </a:lnSpc>
                        <a:spcBef>
                          <a:spcPts val="0"/>
                        </a:spcBef>
                        <a:spcAft>
                          <a:spcPts val="0"/>
                        </a:spcAft>
                      </a:pPr>
                      <a:r>
                        <a:rPr lang="en-US" sz="2400" spc="-15" dirty="0">
                          <a:effectLst/>
                          <a:latin typeface="Times New Roman" panose="02020603050405020304" pitchFamily="18" charset="0"/>
                          <a:cs typeface="Times New Roman" panose="02020603050405020304" pitchFamily="18" charset="0"/>
                        </a:rPr>
                        <a:t>Un</a:t>
                      </a:r>
                      <a:r>
                        <a:rPr lang="en-US" sz="2400" spc="-10" dirty="0">
                          <a:effectLst/>
                          <a:latin typeface="Times New Roman" panose="02020603050405020304" pitchFamily="18" charset="0"/>
                          <a:cs typeface="Times New Roman" panose="02020603050405020304" pitchFamily="18" charset="0"/>
                        </a:rPr>
                        <a:t>iversity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518229380"/>
                  </a:ext>
                </a:extLst>
              </a:tr>
              <a:tr h="317146">
                <a:tc>
                  <a:txBody>
                    <a:bodyPr/>
                    <a:lstStyle/>
                    <a:p>
                      <a:pPr marL="0" marR="0">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70485" marR="0">
                        <a:lnSpc>
                          <a:spcPts val="1225"/>
                        </a:lnSpc>
                        <a:spcBef>
                          <a:spcPts val="0"/>
                        </a:spcBef>
                        <a:spcAft>
                          <a:spcPts val="0"/>
                        </a:spcAft>
                      </a:pPr>
                      <a:r>
                        <a:rPr lang="en-US" sz="2000" dirty="0">
                          <a:effectLst/>
                          <a:latin typeface="Times New Roman" panose="02020603050405020304" pitchFamily="18" charset="0"/>
                          <a:cs typeface="Times New Roman" panose="02020603050405020304" pitchFamily="18" charset="0"/>
                        </a:rPr>
                        <a:t>Chennai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721452361"/>
                  </a:ext>
                </a:extLst>
              </a:tr>
            </a:tbl>
          </a:graphicData>
        </a:graphic>
      </p:graphicFrame>
      <p:pic>
        <p:nvPicPr>
          <p:cNvPr id="2" name="Picture 1">
            <a:extLst>
              <a:ext uri="{FF2B5EF4-FFF2-40B4-BE49-F238E27FC236}">
                <a16:creationId xmlns:a16="http://schemas.microsoft.com/office/drawing/2014/main" id="{84E161B7-18CE-44D5-BE48-C2E053A21619}"/>
              </a:ext>
            </a:extLst>
          </p:cNvPr>
          <p:cNvPicPr>
            <a:picLocks noChangeAspect="1"/>
          </p:cNvPicPr>
          <p:nvPr/>
        </p:nvPicPr>
        <p:blipFill>
          <a:blip r:embed="rId2"/>
          <a:stretch>
            <a:fillRect/>
          </a:stretch>
        </p:blipFill>
        <p:spPr>
          <a:xfrm>
            <a:off x="9899290" y="-1"/>
            <a:ext cx="1821655" cy="1863967"/>
          </a:xfrm>
          <a:prstGeom prst="rect">
            <a:avLst/>
          </a:prstGeom>
        </p:spPr>
      </p:pic>
      <p:sp>
        <p:nvSpPr>
          <p:cNvPr id="4" name="Rectangle 3">
            <a:extLst>
              <a:ext uri="{FF2B5EF4-FFF2-40B4-BE49-F238E27FC236}">
                <a16:creationId xmlns:a16="http://schemas.microsoft.com/office/drawing/2014/main" id="{5CAC363F-D92C-4BA1-AB65-DE404C035831}"/>
              </a:ext>
            </a:extLst>
          </p:cNvPr>
          <p:cNvSpPr/>
          <p:nvPr/>
        </p:nvSpPr>
        <p:spPr>
          <a:xfrm>
            <a:off x="471055" y="235525"/>
            <a:ext cx="9033163" cy="173614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b="1" u="sng" dirty="0">
                <a:solidFill>
                  <a:srgbClr val="C00000"/>
                </a:solidFill>
                <a:latin typeface="Times New Roman" panose="02020603050405020304" pitchFamily="18" charset="0"/>
                <a:cs typeface="Times New Roman" panose="02020603050405020304" pitchFamily="18" charset="0"/>
              </a:rPr>
              <a:t>CURRICULUM VITAE</a:t>
            </a:r>
          </a:p>
          <a:p>
            <a:r>
              <a:rPr lang="en-US" sz="2000" b="1" dirty="0">
                <a:latin typeface="Times New Roman" panose="02020603050405020304" pitchFamily="18" charset="0"/>
                <a:cs typeface="Times New Roman" panose="02020603050405020304" pitchFamily="18" charset="0"/>
              </a:rPr>
              <a:t>Dr. Radha.K Vice-Principal</a:t>
            </a:r>
          </a:p>
          <a:p>
            <a:r>
              <a:rPr lang="en-US" sz="2000" b="1" dirty="0">
                <a:latin typeface="Times New Roman" panose="02020603050405020304" pitchFamily="18" charset="0"/>
                <a:cs typeface="Times New Roman" panose="02020603050405020304" pitchFamily="18" charset="0"/>
              </a:rPr>
              <a:t>Bhopal Nursing College,</a:t>
            </a:r>
          </a:p>
          <a:p>
            <a:r>
              <a:rPr lang="en-US" sz="2000" b="1" dirty="0">
                <a:latin typeface="Times New Roman" panose="02020603050405020304" pitchFamily="18" charset="0"/>
                <a:cs typeface="Times New Roman" panose="02020603050405020304" pitchFamily="18" charset="0"/>
              </a:rPr>
              <a:t>Bhopal  Memorial  Hospital  and   Research  Centre, (Under ICMR. MOH&amp;FW, Govt of India),</a:t>
            </a:r>
          </a:p>
          <a:p>
            <a:r>
              <a:rPr lang="en-US" sz="2000" b="1" dirty="0">
                <a:latin typeface="Times New Roman" panose="02020603050405020304" pitchFamily="18" charset="0"/>
                <a:cs typeface="Times New Roman" panose="02020603050405020304" pitchFamily="18" charset="0"/>
              </a:rPr>
              <a:t>Bhopal,MP State.</a:t>
            </a:r>
          </a:p>
          <a:p>
            <a:pPr algn="ctr"/>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7054559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2E95-B2B6-4732-8B00-F3CE396D4A89}"/>
              </a:ext>
            </a:extLst>
          </p:cNvPr>
          <p:cNvSpPr>
            <a:spLocks noGrp="1"/>
          </p:cNvSpPr>
          <p:nvPr>
            <p:ph type="title"/>
          </p:nvPr>
        </p:nvSpPr>
        <p:spPr>
          <a:xfrm>
            <a:off x="1484311" y="685800"/>
            <a:ext cx="10018713" cy="5867400"/>
          </a:xfrm>
        </p:spPr>
        <p:style>
          <a:lnRef idx="1">
            <a:schemeClr val="accent3"/>
          </a:lnRef>
          <a:fillRef idx="2">
            <a:schemeClr val="accent3"/>
          </a:fillRef>
          <a:effectRef idx="1">
            <a:schemeClr val="accent3"/>
          </a:effectRef>
          <a:fontRef idx="minor">
            <a:schemeClr val="dk1"/>
          </a:fontRef>
        </p:style>
        <p:txBody>
          <a:bodyPr>
            <a:noAutofit/>
          </a:bodyPr>
          <a:lstStyle/>
          <a:p>
            <a:pPr algn="l"/>
            <a:r>
              <a:rPr lang="en-US" sz="3200" b="1" u="heavy" dirty="0">
                <a:solidFill>
                  <a:srgbClr val="C00000"/>
                </a:solidFill>
                <a:latin typeface="Times New Roman" panose="02020603050405020304" pitchFamily="18" charset="0"/>
                <a:cs typeface="Times New Roman" panose="02020603050405020304" pitchFamily="18" charset="0"/>
              </a:rPr>
              <a:t>Total year of Teaching experiences - 20 years</a:t>
            </a:r>
            <a:br>
              <a:rPr lang="en-US" sz="2800" b="1" dirty="0">
                <a:latin typeface="Times New Roman" panose="02020603050405020304" pitchFamily="18" charset="0"/>
                <a:cs typeface="Times New Roman" panose="02020603050405020304" pitchFamily="18" charset="0"/>
              </a:rPr>
            </a:br>
            <a:r>
              <a:rPr lang="en-US" sz="2800" b="1" i="1" dirty="0">
                <a:latin typeface="Times New Roman" panose="02020603050405020304" pitchFamily="18" charset="0"/>
                <a:cs typeface="Times New Roman" panose="02020603050405020304" pitchFamily="18" charset="0"/>
              </a:rPr>
              <a:t> </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PadmavathiSchool of Nursing,Dharmapuri.TN - as a clinical instructor (1999- 2001)</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PPG college of nursing ,Coimbatore - A ssst lecturer ( 2001-2004)</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Sara college of nursing ,Dharapuram - Lecturer ( 2006-2009)</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Adhiparasakthicollege of Nursing - Reader ( 2009-10)</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Tamil Nadu State AIDS control society - Assistant Director in Nursing ( 201O· 2012)</a:t>
            </a:r>
            <a:br>
              <a:rPr lang="en-US" sz="2800" b="1" dirty="0">
                <a:latin typeface="Times New Roman" panose="02020603050405020304" pitchFamily="18" charset="0"/>
                <a:cs typeface="Times New Roman" panose="02020603050405020304" pitchFamily="18" charset="0"/>
              </a:rPr>
            </a:b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L</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Omsakthi college of Nursing ,Dharmapuri - Principal ( 2012- may 2013)</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Bhopal Nursing College of Nursing .ICMR-BMHRC,Bhopal,M Pstate - Vice</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-Principal ( since June 2013 -till date )</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a:t>
            </a:r>
            <a:br>
              <a:rPr lang="en-US" sz="2800" b="1" dirty="0">
                <a:latin typeface="Times New Roman" panose="02020603050405020304" pitchFamily="18" charset="0"/>
                <a:cs typeface="Times New Roman" panose="02020603050405020304" pitchFamily="18" charset="0"/>
              </a:rPr>
            </a:br>
            <a:r>
              <a:rPr lang="en-US" sz="2800" b="1" u="heavy" dirty="0">
                <a:latin typeface="Times New Roman" panose="02020603050405020304" pitchFamily="18" charset="0"/>
                <a:cs typeface="Times New Roman" panose="02020603050405020304" pitchFamily="18" charset="0"/>
              </a:rPr>
              <a:t>PUBLICATIONS:</a:t>
            </a:r>
            <a:r>
              <a:rPr lang="en-US" sz="2800" b="1" dirty="0">
                <a:latin typeface="Times New Roman" panose="02020603050405020304" pitchFamily="18" charset="0"/>
                <a:cs typeface="Times New Roman" panose="02020603050405020304" pitchFamily="18" charset="0"/>
              </a:rPr>
              <a:t>more than 20 articles published in National and International journals</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68046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6B228-1FA5-4346-BCA0-F5EB3875A324}"/>
              </a:ext>
            </a:extLst>
          </p:cNvPr>
          <p:cNvSpPr>
            <a:spLocks noGrp="1"/>
          </p:cNvSpPr>
          <p:nvPr>
            <p:ph type="title"/>
          </p:nvPr>
        </p:nvSpPr>
        <p:spPr>
          <a:xfrm>
            <a:off x="1565563" y="401783"/>
            <a:ext cx="8853055" cy="6456218"/>
          </a:xfrm>
        </p:spPr>
        <p:style>
          <a:lnRef idx="1">
            <a:schemeClr val="accent3"/>
          </a:lnRef>
          <a:fillRef idx="2">
            <a:schemeClr val="accent3"/>
          </a:fillRef>
          <a:effectRef idx="1">
            <a:schemeClr val="accent3"/>
          </a:effectRef>
          <a:fontRef idx="minor">
            <a:schemeClr val="dk1"/>
          </a:fontRef>
        </p:style>
        <p:txBody>
          <a:bodyPr>
            <a:normAutofit/>
          </a:bodyPr>
          <a:lstStyle/>
          <a:p>
            <a:pPr marL="571500" indent="-571500" algn="l">
              <a:buFont typeface="Arial" panose="020B0604020202020204" pitchFamily="34" charset="0"/>
              <a:buChar char="•"/>
            </a:pPr>
            <a:r>
              <a:rPr lang="en-US" b="1" u="sng" dirty="0">
                <a:solidFill>
                  <a:srgbClr val="C00000"/>
                </a:solidFill>
                <a:latin typeface="Times New Roman" panose="02020603050405020304" pitchFamily="18" charset="0"/>
                <a:cs typeface="Times New Roman" panose="02020603050405020304" pitchFamily="18" charset="0"/>
              </a:rPr>
              <a:t>LIFE MEMBER</a:t>
            </a:r>
            <a:br>
              <a:rPr lang="en-US" sz="1800" b="1" dirty="0">
                <a:latin typeface="Times New Roman" panose="02020603050405020304" pitchFamily="18" charset="0"/>
                <a:cs typeface="Times New Roman" panose="02020603050405020304" pitchFamily="18" charset="0"/>
              </a:rPr>
            </a:br>
            <a:r>
              <a:rPr lang="en-US" sz="1800" b="1" i="1" dirty="0">
                <a:latin typeface="Times New Roman" panose="02020603050405020304" pitchFamily="18" charset="0"/>
                <a:cs typeface="Times New Roman" panose="02020603050405020304" pitchFamily="18" charset="0"/>
              </a:rPr>
              <a:t> </a:t>
            </a:r>
            <a:br>
              <a:rPr lang="en-US" sz="18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Trained Nurses Association of India</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Nursing 1research society of India</a:t>
            </a:r>
            <a:br>
              <a:rPr lang="en-US" sz="2000" b="1" dirty="0">
                <a:latin typeface="Times New Roman" panose="02020603050405020304" pitchFamily="18" charset="0"/>
                <a:cs typeface="Times New Roman" panose="02020603050405020304" pitchFamily="18" charset="0"/>
              </a:rPr>
            </a:br>
            <a:r>
              <a:rPr lang="en-US" sz="2000" b="1" u="heavy" dirty="0" err="1">
                <a:latin typeface="Times New Roman" panose="02020603050405020304" pitchFamily="18" charset="0"/>
                <a:cs typeface="Times New Roman" panose="02020603050405020304" pitchFamily="18" charset="0"/>
              </a:rPr>
              <a:t>Worki</a:t>
            </a:r>
            <a:r>
              <a:rPr lang="en-US" sz="2000" b="1" u="heavy" dirty="0">
                <a:latin typeface="Times New Roman" panose="02020603050405020304" pitchFamily="18" charset="0"/>
                <a:cs typeface="Times New Roman" panose="02020603050405020304" pitchFamily="18" charset="0"/>
              </a:rPr>
              <a:t> ng as a National Edi torial Member  - More 10 jo urnals</a:t>
            </a:r>
            <a:br>
              <a:rPr lang="en-US" sz="2000" b="1" dirty="0">
                <a:latin typeface="Times New Roman" panose="02020603050405020304" pitchFamily="18" charset="0"/>
                <a:cs typeface="Times New Roman" panose="02020603050405020304" pitchFamily="18" charset="0"/>
              </a:rPr>
            </a:br>
            <a:r>
              <a:rPr lang="en-US" sz="2000" b="1" u="sng" dirty="0">
                <a:latin typeface="Times New Roman" panose="02020603050405020304" pitchFamily="18" charset="0"/>
                <a:cs typeface="Times New Roman" panose="02020603050405020304" pitchFamily="18" charset="0"/>
              </a:rPr>
              <a:t> </a:t>
            </a:r>
            <a:br>
              <a:rPr lang="en-US" sz="2000" b="1" u="sng" dirty="0">
                <a:latin typeface="Times New Roman" panose="02020603050405020304" pitchFamily="18" charset="0"/>
                <a:cs typeface="Times New Roman" panose="02020603050405020304" pitchFamily="18" charset="0"/>
              </a:rPr>
            </a:br>
            <a:r>
              <a:rPr lang="en-US" sz="2000" b="1" u="sng" dirty="0">
                <a:latin typeface="Times New Roman" panose="02020603050405020304" pitchFamily="18" charset="0"/>
                <a:cs typeface="Times New Roman" panose="02020603050405020304" pitchFamily="18" charset="0"/>
              </a:rPr>
              <a:t>1. Indian Journal of Surgical Nursing,</a:t>
            </a:r>
            <a:br>
              <a:rPr lang="en-US" sz="2000" b="1" dirty="0">
                <a:latin typeface="Times New Roman" panose="02020603050405020304" pitchFamily="18" charset="0"/>
                <a:cs typeface="Times New Roman" panose="02020603050405020304" pitchFamily="18" charset="0"/>
              </a:rPr>
            </a:b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International journal of Practical Nursing</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Indian journa lof communicable disease</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Indian Journal of Medical and Health sciences</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International journal of comprehensive Nursing</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International journal of Humanities and social  sciences studies</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International of Psychiatric Nursing</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International journal of review and research</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Global journal of forensic studies</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10.Editoria l  Member(Associate  Editor)  of  the  journa l 'International Journal  of Advances in Nursing Management'.</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8813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3D903-7681-4C2A-8BCF-D520CCBEC1EA}"/>
              </a:ext>
            </a:extLst>
          </p:cNvPr>
          <p:cNvSpPr>
            <a:spLocks noGrp="1"/>
          </p:cNvSpPr>
          <p:nvPr>
            <p:ph type="title"/>
          </p:nvPr>
        </p:nvSpPr>
        <p:spPr>
          <a:xfrm>
            <a:off x="1484311" y="685800"/>
            <a:ext cx="10018713" cy="5285509"/>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n-US" sz="2800" b="1" u="heavy" dirty="0">
                <a:solidFill>
                  <a:srgbClr val="C00000"/>
                </a:solidFill>
                <a:latin typeface="Times New Roman" panose="02020603050405020304" pitchFamily="18" charset="0"/>
                <a:cs typeface="Times New Roman" panose="02020603050405020304" pitchFamily="18" charset="0"/>
              </a:rPr>
              <a:t>GUIDE  and EXAM INER : UG and PG nursing students</a:t>
            </a:r>
            <a:br>
              <a:rPr lang="en-US" sz="2400" b="1" dirty="0">
                <a:latin typeface="Times New Roman" panose="02020603050405020304" pitchFamily="18" charset="0"/>
                <a:cs typeface="Times New Roman" panose="02020603050405020304" pitchFamily="18" charset="0"/>
              </a:rPr>
            </a:br>
            <a:r>
              <a:rPr lang="en-US" sz="2400" b="1" i="1" dirty="0">
                <a:latin typeface="Times New Roman" panose="02020603050405020304" pitchFamily="18" charset="0"/>
                <a:cs typeface="Times New Roman" panose="02020603050405020304" pitchFamily="18" charset="0"/>
              </a:rPr>
              <a:t> </a:t>
            </a:r>
            <a:br>
              <a:rPr lang="en-US" sz="24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Adjudicator/ Evaluator </a:t>
            </a:r>
            <a:r>
              <a:rPr lang="en-US" sz="2800" i="1" dirty="0">
                <a:latin typeface="Times New Roman" panose="02020603050405020304" pitchFamily="18" charset="0"/>
                <a:cs typeface="Times New Roman" panose="02020603050405020304" pitchFamily="18" charset="0"/>
              </a:rPr>
              <a:t>I</a:t>
            </a:r>
            <a:r>
              <a:rPr lang="en-US" sz="2800" b="1" i="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Examiner</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Ph.D (N) - Adjudicator in Meenakshi Academy of Higher Education and Research</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-2018, Tamil Nadu, Sri Ramachndra institute ,Porur, Chennai , MGM institute , New Bombay ,chettinad university, Chennai, The TN Dr MGR Medical University, Chennai.</a:t>
            </a:r>
            <a:br>
              <a:rPr lang="en-US" sz="2800" b="1" dirty="0">
                <a:latin typeface="Times New Roman" panose="02020603050405020304" pitchFamily="18" charset="0"/>
                <a:cs typeface="Times New Roman" panose="02020603050405020304" pitchFamily="18" charset="0"/>
              </a:rPr>
            </a:b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68540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2A4685-FB1C-4073-B54D-710AE6BB1C8C}"/>
              </a:ext>
            </a:extLst>
          </p:cNvPr>
          <p:cNvSpPr/>
          <p:nvPr/>
        </p:nvSpPr>
        <p:spPr>
          <a:xfrm>
            <a:off x="1531423" y="2967335"/>
            <a:ext cx="9129166" cy="1107996"/>
          </a:xfrm>
          <a:prstGeom prst="rect">
            <a:avLst/>
          </a:prstGeom>
        </p:spPr>
        <p:style>
          <a:lnRef idx="1">
            <a:schemeClr val="accent3"/>
          </a:lnRef>
          <a:fillRef idx="2">
            <a:schemeClr val="accent3"/>
          </a:fillRef>
          <a:effectRef idx="1">
            <a:schemeClr val="accent3"/>
          </a:effectRef>
          <a:fontRef idx="minor">
            <a:schemeClr val="dk1"/>
          </a:fontRef>
        </p:style>
        <p:txBody>
          <a:bodyPr wrap="none" lIns="91440" tIns="45720" rIns="91440" bIns="45720">
            <a:spAutoFit/>
          </a:bodyPr>
          <a:lstStyle/>
          <a:p>
            <a:pPr algn="ctr"/>
            <a:r>
              <a:rPr lang="en-US" sz="6600" b="1" cap="none" spc="0" dirty="0">
                <a:ln w="12700">
                  <a:solidFill>
                    <a:schemeClr val="accent1"/>
                  </a:solidFill>
                  <a:prstDash val="solid"/>
                </a:ln>
                <a:solidFill>
                  <a:srgbClr val="C0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PLENARY SESSION - 4</a:t>
            </a:r>
          </a:p>
        </p:txBody>
      </p:sp>
    </p:spTree>
    <p:extLst>
      <p:ext uri="{BB962C8B-B14F-4D97-AF65-F5344CB8AC3E}">
        <p14:creationId xmlns:p14="http://schemas.microsoft.com/office/powerpoint/2010/main" val="369026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1"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animEffect transition="in" filter="wheel(1)">
                                      <p:cBhvr>
                                        <p:cTn id="19" dur="2000"/>
                                        <p:tgtEl>
                                          <p:spTgt spid="3">
                                            <p:bg/>
                                          </p:spTgt>
                                        </p:tgtEl>
                                      </p:cBhvr>
                                    </p:animEffect>
                                  </p:childTnLst>
                                </p:cTn>
                              </p:par>
                              <p:par>
                                <p:cTn id="20" presetID="21" presetClass="entr" presetSubtype="1" fill="hold" grpId="1"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heel(1)">
                                      <p:cBhvr>
                                        <p:cTn id="2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3" grpId="1"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DF7B4E-FAD1-4351-8CA3-D7D7E7377702}"/>
              </a:ext>
            </a:extLst>
          </p:cNvPr>
          <p:cNvSpPr/>
          <p:nvPr/>
        </p:nvSpPr>
        <p:spPr>
          <a:xfrm>
            <a:off x="2691672" y="2967335"/>
            <a:ext cx="6808660" cy="1569660"/>
          </a:xfrm>
          <a:prstGeom prst="rect">
            <a:avLst/>
          </a:prstGeom>
        </p:spPr>
        <p:style>
          <a:lnRef idx="1">
            <a:schemeClr val="accent3"/>
          </a:lnRef>
          <a:fillRef idx="2">
            <a:schemeClr val="accent3"/>
          </a:fillRef>
          <a:effectRef idx="1">
            <a:schemeClr val="accent3"/>
          </a:effectRef>
          <a:fontRef idx="minor">
            <a:schemeClr val="dk1"/>
          </a:fontRef>
        </p:style>
        <p:txBody>
          <a:bodyPr wrap="none" lIns="91440" tIns="45720" rIns="91440" bIns="45720">
            <a:spAutoFit/>
          </a:bodyPr>
          <a:lstStyle/>
          <a:p>
            <a:pPr algn="ctr"/>
            <a:r>
              <a:rPr lang="en-US" sz="9600" b="1" cap="none" spc="0" dirty="0">
                <a:ln w="12700">
                  <a:solidFill>
                    <a:schemeClr val="accent1"/>
                  </a:solidFill>
                  <a:prstDash val="solid"/>
                </a:ln>
                <a:solidFill>
                  <a:srgbClr val="C0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POST TEST</a:t>
            </a:r>
          </a:p>
        </p:txBody>
      </p:sp>
    </p:spTree>
    <p:extLst>
      <p:ext uri="{BB962C8B-B14F-4D97-AF65-F5344CB8AC3E}">
        <p14:creationId xmlns:p14="http://schemas.microsoft.com/office/powerpoint/2010/main" val="264985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heel(1)">
                                      <p:cBhvr>
                                        <p:cTn id="15"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46DA37-B792-4A68-8047-A4F837BCA17F}"/>
              </a:ext>
            </a:extLst>
          </p:cNvPr>
          <p:cNvSpPr/>
          <p:nvPr/>
        </p:nvSpPr>
        <p:spPr>
          <a:xfrm>
            <a:off x="1551363" y="2967335"/>
            <a:ext cx="9089283" cy="830997"/>
          </a:xfrm>
          <a:prstGeom prst="rect">
            <a:avLst/>
          </a:prstGeom>
        </p:spPr>
        <p:style>
          <a:lnRef idx="1">
            <a:schemeClr val="accent3"/>
          </a:lnRef>
          <a:fillRef idx="2">
            <a:schemeClr val="accent3"/>
          </a:fillRef>
          <a:effectRef idx="1">
            <a:schemeClr val="accent3"/>
          </a:effectRef>
          <a:fontRef idx="minor">
            <a:schemeClr val="dk1"/>
          </a:fontRef>
        </p:style>
        <p:txBody>
          <a:bodyPr wrap="none" lIns="91440" tIns="45720" rIns="91440" bIns="45720">
            <a:spAutoFit/>
          </a:bodyPr>
          <a:lstStyle/>
          <a:p>
            <a:pPr algn="ctr"/>
            <a:r>
              <a:rPr lang="en-US" sz="4800" b="1" cap="none" spc="0" dirty="0">
                <a:ln w="12700">
                  <a:solidFill>
                    <a:schemeClr val="accent1"/>
                  </a:solidFill>
                  <a:prstDash val="solid"/>
                </a:ln>
                <a:solidFill>
                  <a:srgbClr val="C0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CERTIFICATE DISTRIBUTION</a:t>
            </a:r>
          </a:p>
        </p:txBody>
      </p:sp>
    </p:spTree>
    <p:extLst>
      <p:ext uri="{BB962C8B-B14F-4D97-AF65-F5344CB8AC3E}">
        <p14:creationId xmlns:p14="http://schemas.microsoft.com/office/powerpoint/2010/main" val="45455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1" nodeType="clickEffect">
                                  <p:stCondLst>
                                    <p:cond delay="0"/>
                                  </p:stCondLst>
                                  <p:childTnLst>
                                    <p:set>
                                      <p:cBhvr>
                                        <p:cTn id="21" dur="1" fill="hold">
                                          <p:stCondLst>
                                            <p:cond delay="0"/>
                                          </p:stCondLst>
                                        </p:cTn>
                                        <p:tgtEl>
                                          <p:spTgt spid="2">
                                            <p:bg/>
                                          </p:spTgt>
                                        </p:tgtEl>
                                        <p:attrNameLst>
                                          <p:attrName>style.visibility</p:attrName>
                                        </p:attrNameLst>
                                      </p:cBhvr>
                                      <p:to>
                                        <p:strVal val="visible"/>
                                      </p:to>
                                    </p:set>
                                    <p:animEffect transition="in" filter="wheel(1)">
                                      <p:cBhvr>
                                        <p:cTn id="22" dur="2000"/>
                                        <p:tgtEl>
                                          <p:spTgt spid="2">
                                            <p:bg/>
                                          </p:spTgt>
                                        </p:tgtEl>
                                      </p:cBhvr>
                                    </p:animEffect>
                                  </p:childTnLst>
                                </p:cTn>
                              </p:par>
                              <p:par>
                                <p:cTn id="23" presetID="21" presetClass="entr" presetSubtype="1" fill="hold" grpId="1" nodeType="with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wheel(1)">
                                      <p:cBhvr>
                                        <p:cTn id="25"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2" grpId="1"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CAC2D7-8D46-41DA-8115-EA1109D774C5}"/>
              </a:ext>
            </a:extLst>
          </p:cNvPr>
          <p:cNvPicPr>
            <a:picLocks noChangeAspect="1"/>
          </p:cNvPicPr>
          <p:nvPr/>
        </p:nvPicPr>
        <p:blipFill>
          <a:blip r:embed="rId2"/>
          <a:stretch>
            <a:fillRect/>
          </a:stretch>
        </p:blipFill>
        <p:spPr>
          <a:xfrm>
            <a:off x="609600" y="353962"/>
            <a:ext cx="9791225" cy="6282812"/>
          </a:xfrm>
          <a:prstGeom prst="rect">
            <a:avLst/>
          </a:prstGeom>
        </p:spPr>
      </p:pic>
    </p:spTree>
    <p:extLst>
      <p:ext uri="{BB962C8B-B14F-4D97-AF65-F5344CB8AC3E}">
        <p14:creationId xmlns:p14="http://schemas.microsoft.com/office/powerpoint/2010/main" val="3269771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D41816-A107-4D0D-A7E9-C1F66C480173}"/>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091084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D0711B-E42F-4B04-B691-5FB87331411D}"/>
              </a:ext>
            </a:extLst>
          </p:cNvPr>
          <p:cNvPicPr>
            <a:picLocks noChangeAspect="1"/>
          </p:cNvPicPr>
          <p:nvPr/>
        </p:nvPicPr>
        <p:blipFill>
          <a:blip r:embed="rId2"/>
          <a:stretch>
            <a:fillRect/>
          </a:stretch>
        </p:blipFill>
        <p:spPr>
          <a:xfrm>
            <a:off x="0" y="623887"/>
            <a:ext cx="12192000" cy="5610225"/>
          </a:xfrm>
          <a:prstGeom prst="rect">
            <a:avLst/>
          </a:prstGeom>
        </p:spPr>
      </p:pic>
    </p:spTree>
    <p:extLst>
      <p:ext uri="{BB962C8B-B14F-4D97-AF65-F5344CB8AC3E}">
        <p14:creationId xmlns:p14="http://schemas.microsoft.com/office/powerpoint/2010/main" val="3118760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062CD-2038-4789-AC43-50C2DCD96878}"/>
              </a:ext>
            </a:extLst>
          </p:cNvPr>
          <p:cNvSpPr>
            <a:spLocks noGrp="1"/>
          </p:cNvSpPr>
          <p:nvPr>
            <p:ph type="title"/>
          </p:nvPr>
        </p:nvSpPr>
        <p:spPr>
          <a:xfrm>
            <a:off x="677334" y="609600"/>
            <a:ext cx="8596668" cy="6248400"/>
          </a:xfrm>
        </p:spPr>
        <p:style>
          <a:lnRef idx="1">
            <a:schemeClr val="accent1"/>
          </a:lnRef>
          <a:fillRef idx="2">
            <a:schemeClr val="accent1"/>
          </a:fillRef>
          <a:effectRef idx="1">
            <a:schemeClr val="accent1"/>
          </a:effectRef>
          <a:fontRef idx="minor">
            <a:schemeClr val="dk1"/>
          </a:fontRef>
        </p:style>
        <p:txBody>
          <a:bodyPr>
            <a:normAutofit/>
          </a:bodyPr>
          <a:lstStyle/>
          <a:p>
            <a:r>
              <a:rPr lang="en-US" sz="4400" u="sng" dirty="0">
                <a:solidFill>
                  <a:srgbClr val="C00000"/>
                </a:solidFill>
                <a:latin typeface="Times New Roman" panose="02020603050405020304" pitchFamily="18" charset="0"/>
                <a:cs typeface="Times New Roman" panose="02020603050405020304" pitchFamily="18" charset="0"/>
              </a:rPr>
              <a:t>CURRICULUM VITAE </a:t>
            </a:r>
            <a:br>
              <a:rPr lang="en-US" sz="4400" dirty="0">
                <a:solidFill>
                  <a:srgbClr val="C00000"/>
                </a:solidFill>
                <a:latin typeface="Times New Roman" panose="02020603050405020304" pitchFamily="18" charset="0"/>
                <a:cs typeface="Times New Roman" panose="02020603050405020304" pitchFamily="18" charset="0"/>
              </a:rPr>
            </a:br>
            <a:r>
              <a:rPr lang="en-US" sz="2800" dirty="0">
                <a:solidFill>
                  <a:srgbClr val="C00000"/>
                </a:solidFill>
                <a:latin typeface="Times New Roman" panose="02020603050405020304" pitchFamily="18" charset="0"/>
                <a:cs typeface="Times New Roman" panose="02020603050405020304" pitchFamily="18" charset="0"/>
              </a:rPr>
              <a:t>Mrs. Rosy </a:t>
            </a:r>
            <a:r>
              <a:rPr lang="en-US" sz="2800" dirty="0" err="1">
                <a:solidFill>
                  <a:srgbClr val="C00000"/>
                </a:solidFill>
                <a:latin typeface="Times New Roman" panose="02020603050405020304" pitchFamily="18" charset="0"/>
                <a:cs typeface="Times New Roman" panose="02020603050405020304" pitchFamily="18" charset="0"/>
              </a:rPr>
              <a:t>Suhel</a:t>
            </a:r>
            <a:r>
              <a:rPr lang="en-US" sz="2800" dirty="0">
                <a:solidFill>
                  <a:srgbClr val="C00000"/>
                </a:solidFill>
                <a:latin typeface="Times New Roman" panose="02020603050405020304" pitchFamily="18" charset="0"/>
                <a:cs typeface="Times New Roman" panose="02020603050405020304" pitchFamily="18" charset="0"/>
              </a:rPr>
              <a:t> </a:t>
            </a:r>
            <a:br>
              <a:rPr lang="en-US" sz="2800" dirty="0">
                <a:solidFill>
                  <a:srgbClr val="C00000"/>
                </a:solidFill>
                <a:latin typeface="Times New Roman" panose="02020603050405020304" pitchFamily="18" charset="0"/>
                <a:cs typeface="Times New Roman" panose="02020603050405020304" pitchFamily="18" charset="0"/>
              </a:rPr>
            </a:br>
            <a:r>
              <a:rPr lang="en-US" sz="2800" dirty="0">
                <a:solidFill>
                  <a:srgbClr val="C00000"/>
                </a:solidFill>
                <a:latin typeface="Times New Roman" panose="02020603050405020304" pitchFamily="18" charset="0"/>
                <a:cs typeface="Times New Roman" panose="02020603050405020304" pitchFamily="18" charset="0"/>
              </a:rPr>
              <a:t>Principal Govt. college of nursing</a:t>
            </a:r>
            <a:br>
              <a:rPr lang="en-US" sz="2800" dirty="0">
                <a:solidFill>
                  <a:srgbClr val="C00000"/>
                </a:solidFill>
                <a:latin typeface="Times New Roman" panose="02020603050405020304" pitchFamily="18" charset="0"/>
                <a:cs typeface="Times New Roman" panose="02020603050405020304" pitchFamily="18" charset="0"/>
              </a:rPr>
            </a:br>
            <a:r>
              <a:rPr lang="en-US" sz="4000" u="sng" dirty="0">
                <a:solidFill>
                  <a:srgbClr val="C00000"/>
                </a:solidFill>
                <a:latin typeface="Times New Roman" panose="02020603050405020304" pitchFamily="18" charset="0"/>
                <a:cs typeface="Times New Roman" panose="02020603050405020304" pitchFamily="18" charset="0"/>
              </a:rPr>
              <a:t>Educational  Qualification </a:t>
            </a:r>
            <a:br>
              <a:rPr lang="en-US" sz="2800" dirty="0">
                <a:solidFill>
                  <a:srgbClr val="C00000"/>
                </a:solidFill>
                <a:latin typeface="Times New Roman" panose="02020603050405020304" pitchFamily="18" charset="0"/>
                <a:cs typeface="Times New Roman" panose="02020603050405020304" pitchFamily="18" charset="0"/>
              </a:rPr>
            </a:br>
            <a:r>
              <a:rPr lang="en-US" sz="2800" dirty="0">
                <a:solidFill>
                  <a:srgbClr val="C00000"/>
                </a:solidFill>
                <a:latin typeface="Times New Roman" panose="02020603050405020304" pitchFamily="18" charset="0"/>
                <a:cs typeface="Times New Roman" panose="02020603050405020304" pitchFamily="18" charset="0"/>
              </a:rPr>
              <a:t>B.sc Nursing  was completed in 1981 from Govt college of Nursing.</a:t>
            </a:r>
            <a:br>
              <a:rPr lang="en-US" sz="2800" dirty="0">
                <a:solidFill>
                  <a:srgbClr val="C00000"/>
                </a:solidFill>
                <a:latin typeface="Times New Roman" panose="02020603050405020304" pitchFamily="18" charset="0"/>
                <a:cs typeface="Times New Roman" panose="02020603050405020304" pitchFamily="18" charset="0"/>
              </a:rPr>
            </a:br>
            <a:r>
              <a:rPr lang="en-US" sz="2800" dirty="0" err="1">
                <a:solidFill>
                  <a:srgbClr val="C00000"/>
                </a:solidFill>
                <a:latin typeface="Times New Roman" panose="02020603050405020304" pitchFamily="18" charset="0"/>
                <a:cs typeface="Times New Roman" panose="02020603050405020304" pitchFamily="18" charset="0"/>
              </a:rPr>
              <a:t>M.sc.</a:t>
            </a:r>
            <a:r>
              <a:rPr lang="en-US" sz="2800" dirty="0">
                <a:solidFill>
                  <a:srgbClr val="C00000"/>
                </a:solidFill>
                <a:latin typeface="Times New Roman" panose="02020603050405020304" pitchFamily="18" charset="0"/>
                <a:cs typeface="Times New Roman" panose="02020603050405020304" pitchFamily="18" charset="0"/>
              </a:rPr>
              <a:t> Nursing from CHRI Gwalior  in 2006 </a:t>
            </a:r>
            <a:br>
              <a:rPr lang="en-US" sz="2800" dirty="0">
                <a:solidFill>
                  <a:srgbClr val="C00000"/>
                </a:solidFill>
                <a:latin typeface="Times New Roman" panose="02020603050405020304" pitchFamily="18" charset="0"/>
                <a:cs typeface="Times New Roman" panose="02020603050405020304" pitchFamily="18" charset="0"/>
              </a:rPr>
            </a:br>
            <a:r>
              <a:rPr lang="en-US" sz="2800" dirty="0" err="1">
                <a:solidFill>
                  <a:srgbClr val="C00000"/>
                </a:solidFill>
                <a:latin typeface="Times New Roman" panose="02020603050405020304" pitchFamily="18" charset="0"/>
                <a:cs typeface="Times New Roman" panose="02020603050405020304" pitchFamily="18" charset="0"/>
              </a:rPr>
              <a:t>Phd</a:t>
            </a:r>
            <a:r>
              <a:rPr lang="en-US" sz="2800" dirty="0">
                <a:solidFill>
                  <a:srgbClr val="C00000"/>
                </a:solidFill>
                <a:latin typeface="Times New Roman" panose="02020603050405020304" pitchFamily="18" charset="0"/>
                <a:cs typeface="Times New Roman" panose="02020603050405020304" pitchFamily="18" charset="0"/>
              </a:rPr>
              <a:t>.  from Peoples  University  Bhopal </a:t>
            </a:r>
            <a:br>
              <a:rPr lang="en-US" sz="2800" dirty="0">
                <a:solidFill>
                  <a:srgbClr val="C00000"/>
                </a:solidFill>
                <a:latin typeface="Times New Roman" panose="02020603050405020304" pitchFamily="18" charset="0"/>
                <a:cs typeface="Times New Roman" panose="02020603050405020304" pitchFamily="18" charset="0"/>
              </a:rPr>
            </a:br>
            <a:r>
              <a:rPr lang="en-US" sz="2800" u="sng" dirty="0">
                <a:solidFill>
                  <a:srgbClr val="C00000"/>
                </a:solidFill>
                <a:latin typeface="Times New Roman" panose="02020603050405020304" pitchFamily="18" charset="0"/>
                <a:cs typeface="Times New Roman" panose="02020603050405020304" pitchFamily="18" charset="0"/>
              </a:rPr>
              <a:t>Working </a:t>
            </a:r>
            <a:br>
              <a:rPr lang="en-US" sz="2800" dirty="0">
                <a:solidFill>
                  <a:srgbClr val="C00000"/>
                </a:solidFill>
                <a:latin typeface="Times New Roman" panose="02020603050405020304" pitchFamily="18" charset="0"/>
                <a:cs typeface="Times New Roman" panose="02020603050405020304" pitchFamily="18" charset="0"/>
              </a:rPr>
            </a:br>
            <a:r>
              <a:rPr lang="en-US" sz="2800" dirty="0">
                <a:solidFill>
                  <a:srgbClr val="C00000"/>
                </a:solidFill>
                <a:latin typeface="Times New Roman" panose="02020603050405020304" pitchFamily="18" charset="0"/>
                <a:cs typeface="Times New Roman" panose="02020603050405020304" pitchFamily="18" charset="0"/>
              </a:rPr>
              <a:t>And acting as a principal in govt college of nursing from 2009 .  </a:t>
            </a:r>
          </a:p>
        </p:txBody>
      </p:sp>
      <p:pic>
        <p:nvPicPr>
          <p:cNvPr id="4" name="Picture 3">
            <a:extLst>
              <a:ext uri="{FF2B5EF4-FFF2-40B4-BE49-F238E27FC236}">
                <a16:creationId xmlns:a16="http://schemas.microsoft.com/office/drawing/2014/main" id="{592A8DC5-7E81-4D6C-BA9E-B9FCEE41914A}"/>
              </a:ext>
            </a:extLst>
          </p:cNvPr>
          <p:cNvPicPr>
            <a:picLocks noChangeAspect="1"/>
          </p:cNvPicPr>
          <p:nvPr/>
        </p:nvPicPr>
        <p:blipFill>
          <a:blip r:embed="rId3"/>
          <a:stretch>
            <a:fillRect/>
          </a:stretch>
        </p:blipFill>
        <p:spPr>
          <a:xfrm>
            <a:off x="9274002" y="0"/>
            <a:ext cx="3162995" cy="4835472"/>
          </a:xfrm>
          <a:prstGeom prst="rect">
            <a:avLst/>
          </a:prstGeom>
        </p:spPr>
      </p:pic>
    </p:spTree>
    <p:extLst>
      <p:ext uri="{BB962C8B-B14F-4D97-AF65-F5344CB8AC3E}">
        <p14:creationId xmlns:p14="http://schemas.microsoft.com/office/powerpoint/2010/main" val="4126389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2A1C3F-433A-4B59-B08B-582B5834BCF3}"/>
              </a:ext>
            </a:extLst>
          </p:cNvPr>
          <p:cNvSpPr/>
          <p:nvPr/>
        </p:nvSpPr>
        <p:spPr>
          <a:xfrm>
            <a:off x="2043113" y="2967335"/>
            <a:ext cx="7815262" cy="1446550"/>
          </a:xfrm>
          <a:prstGeom prst="rect">
            <a:avLst/>
          </a:prstGeom>
        </p:spPr>
        <p:style>
          <a:lnRef idx="1">
            <a:schemeClr val="accent3"/>
          </a:lnRef>
          <a:fillRef idx="2">
            <a:schemeClr val="accent3"/>
          </a:fillRef>
          <a:effectRef idx="1">
            <a:schemeClr val="accent3"/>
          </a:effectRef>
          <a:fontRef idx="minor">
            <a:schemeClr val="dk1"/>
          </a:fontRef>
        </p:style>
        <p:txBody>
          <a:bodyPr wrap="square" lIns="91440" tIns="45720" rIns="91440" bIns="45720">
            <a:spAutoFit/>
          </a:bodyPr>
          <a:lstStyle/>
          <a:p>
            <a:pPr algn="ctr"/>
            <a:r>
              <a:rPr lang="en-US" sz="8800" b="1" cap="none" spc="0" dirty="0">
                <a:ln w="12700">
                  <a:solidFill>
                    <a:schemeClr val="accent1"/>
                  </a:solidFill>
                  <a:prstDash val="solid"/>
                </a:ln>
                <a:solidFill>
                  <a:srgbClr val="C0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PRE TEST</a:t>
            </a:r>
          </a:p>
        </p:txBody>
      </p:sp>
    </p:spTree>
    <p:extLst>
      <p:ext uri="{BB962C8B-B14F-4D97-AF65-F5344CB8AC3E}">
        <p14:creationId xmlns:p14="http://schemas.microsoft.com/office/powerpoint/2010/main" val="345264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4" presetClass="emph" presetSubtype="0" fill="hold" grpId="1" nodeType="clickEffect">
                                  <p:stCondLst>
                                    <p:cond delay="0"/>
                                  </p:stCondLst>
                                  <p:childTnLst>
                                    <p:animClr clrSpc="hsl" dir="cw">
                                      <p:cBhvr override="childStyle">
                                        <p:cTn id="15" dur="500" fill="hold"/>
                                        <p:tgtEl>
                                          <p:spTgt spid="2"/>
                                        </p:tgtEl>
                                        <p:attrNameLst>
                                          <p:attrName>style.color</p:attrName>
                                        </p:attrNameLst>
                                      </p:cBhvr>
                                      <p:by>
                                        <p:hsl h="0" s="-12549" l="-25098"/>
                                      </p:by>
                                    </p:animClr>
                                    <p:animClr clrSpc="hsl" dir="cw">
                                      <p:cBhvr>
                                        <p:cTn id="16" dur="500" fill="hold"/>
                                        <p:tgtEl>
                                          <p:spTgt spid="2"/>
                                        </p:tgtEl>
                                        <p:attrNameLst>
                                          <p:attrName>fillcolor</p:attrName>
                                        </p:attrNameLst>
                                      </p:cBhvr>
                                      <p:by>
                                        <p:hsl h="0" s="-12549" l="-25098"/>
                                      </p:by>
                                    </p:animClr>
                                    <p:animClr clrSpc="hsl" dir="cw">
                                      <p:cBhvr>
                                        <p:cTn id="17" dur="500" fill="hold"/>
                                        <p:tgtEl>
                                          <p:spTgt spid="2"/>
                                        </p:tgtEl>
                                        <p:attrNameLst>
                                          <p:attrName>stroke.color</p:attrName>
                                        </p:attrNameLst>
                                      </p:cBhvr>
                                      <p:by>
                                        <p:hsl h="0" s="-12549" l="-25098"/>
                                      </p:by>
                                    </p:animClr>
                                    <p:set>
                                      <p:cBhvr>
                                        <p:cTn id="1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543</TotalTime>
  <Words>1879</Words>
  <Application>Microsoft Office PowerPoint</Application>
  <PresentationFormat>Widescreen</PresentationFormat>
  <Paragraphs>214</Paragraphs>
  <Slides>49</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Times New Roman</vt:lpstr>
      <vt:lpstr>Trebuchet MS</vt:lpstr>
      <vt:lpstr>Wingdings 3</vt:lpstr>
      <vt:lpstr>Facet</vt:lpstr>
      <vt:lpstr>GOVERNMENT COLLEGE OF NURSING  G.M.C BHOPAL </vt:lpstr>
      <vt:lpstr>Introduction </vt:lpstr>
      <vt:lpstr>CURRICULUM ACTIVITIES IN OUR COLLEGE </vt:lpstr>
      <vt:lpstr>M.SC.NURSING STUDENTS </vt:lpstr>
      <vt:lpstr>PowerPoint Presentation</vt:lpstr>
      <vt:lpstr>PowerPoint Presentation</vt:lpstr>
      <vt:lpstr>PowerPoint Presentation</vt:lpstr>
      <vt:lpstr>CURRICULUM VITAE  Mrs. Rosy Suhel  Principal Govt. college of nursing Educational  Qualification  B.sc Nursing  was completed in 1981 from Govt college of Nursing. M.sc. Nursing from CHRI Gwalior  in 2006  Phd.  from Peoples  University  Bhopal  Working  And acting as a principal in govt college of nursing from 2009 .  </vt:lpstr>
      <vt:lpstr>PowerPoint Presentation</vt:lpstr>
      <vt:lpstr>THEME OF THE SESSION </vt:lpstr>
      <vt:lpstr>PowerPoint Presentation</vt:lpstr>
      <vt:lpstr>PowerPoint Presentation</vt:lpstr>
      <vt:lpstr>CURRICULUM  VITAE </vt:lpstr>
      <vt:lpstr>PowerPoint Presentation</vt:lpstr>
      <vt:lpstr>PowerPoint Presentation</vt:lpstr>
      <vt:lpstr>PowerPoint Presentation</vt:lpstr>
      <vt:lpstr>PowerPoint Presentation</vt:lpstr>
      <vt:lpstr>PowerPoint Presentation</vt:lpstr>
      <vt:lpstr>PowerPoint Presentation</vt:lpstr>
      <vt:lpstr>CURRICULUM  VITAE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CURRICULUM  VITAE </vt:lpstr>
      <vt:lpstr>Experience:    More than 10 years of teaching experience in different college of nursing Bhopal. Worked as Nursing Tutor in Bhopal Memorial Hospital and Research Centre and also as Associate Professer in Pragyan College of Nursing Bhopal. 8.2 years of clinical experience in Jawaherlal Nehru cancer hospital and Research centre Bhopal. Presently working as Nursing Officer in IISER (Indian Institute of Science Education and Research) Bhopal. Research publications   1. Pakhide, V. (2019). A descriptive study to assess the prevalence of overweight and obesity by calculating BMI (Body Mass Index) among women at selected community area of Bhopal, Madhya Pradesh, India. Public Health Review: International Journal of Public Health Research, 6(6), 214-218. https://doi.org/10.17511/ijphr.2019.i6.01 .</vt:lpstr>
      <vt:lpstr>PowerPoint Presentation</vt:lpstr>
      <vt:lpstr>4. Pakhide V “A pre- experimental study to assess the effect of informational booklet on knowledge regarding prevention of oral cancer among adolescents at selected educational institute of Bhopal.” Indian Journal of Holistic Nursing. 5. Pakhide V, Verma M. Nursing Leadership Role in Pandemic. Public Health Rev Int J Public Health Res. 2021;8(2):07-12 6. Singh T, Pakhide V, Verma M. “A pre-experimental study to assess the effect of educational package on knowledge regarding haematopoietic stem cell transplantation among staff nurses working in selected hospital Bhopal, Madhya Pradesh”. Int J Med Res Rev. 2021;9(2):58-65. </vt:lpstr>
      <vt:lpstr>PowerPoint Presentation</vt:lpstr>
      <vt:lpstr>PowerPoint Presentation</vt:lpstr>
      <vt:lpstr>PowerPoint Presentation</vt:lpstr>
      <vt:lpstr>Curriculum vitae  Name - Seemant  Parashar                                                                                                                                                OBJECTIVE -To work for the development of self and organisation.  -To achieve a challenging position and utilize my skills and talents for the upgradation of the organization on par with updated standards.   PROFESSIONAL SUMMARY   1.Persuing PhD. Nursing (going to award this year)  2.M.Sc. Nursing (Specialization in Psychiatric  Nursing)  3.B.Sc. Nursing  4.M.BA. in hospital administration  </vt:lpstr>
      <vt:lpstr>COMPUTER SKILLS Internet, power point, Microsoft word, excel and basic operations.   ACADEMIC PROJECT  PhD Topic – A real time survey to assess the effect of social media on professional development of nursing students from selected nursing college of Bhopal    Title of the Problem: “A  study to assess the knowledge of primary school teachers regarding behavioral problems and their prevention among children’s in selected primary schools in Bhopal District with a view to develop an information booklet. </vt:lpstr>
      <vt:lpstr>. </vt:lpstr>
      <vt:lpstr> ACHIEVEMENTS Inspector from M.P. Medical Science university Jabalpur   External examiner and center superintendent for GNM Exams from M.P. Nursing council  External examiner for viva and practical exam  from  M.P. medical science university Jabalpur (M.P.) Examiner paper setter from various universities and in skill India programme govt. of India Worked as a program officer in NSS Participation in  social  welfare  activities    CONFERENCES ORGANIZED AND ATTENDED   as deligate in State level seminar on Legal and Ethical issues in Nursing:”A key to safe practice &amp; quality patient care”held on 22nd April,2016,at Kasturba College Of Nursing ,Bhopal, MP. Conference on :Enhancing Quality Patient Care through Clinical Nursing Research” , Nov, 11, 2014 at Pragyan College of Nursing,Bhopal,Organised by oxford university. Attended as deligate in National Level Conference On Research Design on 20th, april, 2013 at Peoples University. Bhopal. National conference on” Emerging Methodology in Nursing Research” on 3rd ,may,2016nat pragyan college of Nursing,Bhopal    HOSPITAL AND COMMUNITY CENTRE INVOLVED IN TRAINING:    Jaya Arogya Hospital,Gwalior,India  Kamla Nehru Hospital,Gwalior,India  Manasik Arogya shala Gwalior</vt:lpstr>
      <vt:lpstr>PowerPoint Presentation</vt:lpstr>
      <vt:lpstr>PowerPoint Presentation</vt:lpstr>
      <vt:lpstr>Total year of Teaching experiences - 20 years   PadmavathiSchool of Nursing,Dharmapuri.TN - as a clinical instructor (1999- 2001)   PPG college of nursing ,Coimbatore - A ssst lecturer ( 2001-2004)   Sara college of nursing ,Dharapuram - Lecturer ( 2006-2009)   Adhiparasakthicollege of Nursing - Reader ( 2009-10)   Tamil Nadu State AIDS control society - Assistant Director in Nursing ( 201O· 2012)  L Omsakthi college of Nursing ,Dharmapuri - Principal ( 2012- may 2013)   Bhopal Nursing College of Nursing .ICMR-BMHRC,Bhopal,M Pstate - Vice -Principal ( since June 2013 -till date )   PUBLICATIONS:more than 20 articles published in National and International journals.   </vt:lpstr>
      <vt:lpstr>LIFE MEMBER   Trained Nurses Association of India Nursing 1research society of India Worki ng as a National Edi torial Member  - More 10 jo urnals   1. Indian Journal of Surgical Nursing,  International journal of Practical Nursing Indian journa lof communicable disease Indian Journal of Medical and Health sciences International journal of comprehensive Nursing International journal of Humanities and social  sciences studies International of Psychiatric Nursing International journal of review and research Global journal of forensic studies 10.Editoria l  Member(Associate  Editor)  of  the  journa l 'International Journal  of Advances in Nursing Management'. </vt:lpstr>
      <vt:lpstr>GUIDE  and EXAM INER : UG and PG nursing students   Adjudicator/ Evaluator I Examiner   Ph.D (N) - Adjudicator in Meenakshi Academy of Higher Education and Research -2018, Tamil Nadu, Sri Ramachndra institute ,Porur, Chennai , MGM institute , New Bombay ,chettinad university, Chennai, The TN Dr MGR Medical University, Chennai.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sony</dc:creator>
  <cp:lastModifiedBy>sony</cp:lastModifiedBy>
  <cp:revision>91</cp:revision>
  <dcterms:created xsi:type="dcterms:W3CDTF">2022-04-29T08:01:08Z</dcterms:created>
  <dcterms:modified xsi:type="dcterms:W3CDTF">2022-05-06T19:00:43Z</dcterms:modified>
</cp:coreProperties>
</file>